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50"/>
  </p:notesMasterIdLst>
  <p:sldIdLst>
    <p:sldId id="256" r:id="rId2"/>
    <p:sldId id="257" r:id="rId3"/>
    <p:sldId id="258" r:id="rId4"/>
    <p:sldId id="260" r:id="rId5"/>
    <p:sldId id="261" r:id="rId6"/>
    <p:sldId id="262" r:id="rId7"/>
    <p:sldId id="263" r:id="rId8"/>
    <p:sldId id="264" r:id="rId9"/>
    <p:sldId id="265" r:id="rId10"/>
    <p:sldId id="266" r:id="rId11"/>
    <p:sldId id="267" r:id="rId12"/>
    <p:sldId id="268" r:id="rId13"/>
    <p:sldId id="269" r:id="rId14"/>
    <p:sldId id="270" r:id="rId15"/>
    <p:sldId id="271" r:id="rId16"/>
    <p:sldId id="272" r:id="rId17"/>
    <p:sldId id="273" r:id="rId18"/>
    <p:sldId id="274" r:id="rId19"/>
    <p:sldId id="275" r:id="rId20"/>
    <p:sldId id="276" r:id="rId21"/>
    <p:sldId id="277" r:id="rId22"/>
    <p:sldId id="278" r:id="rId23"/>
    <p:sldId id="279" r:id="rId24"/>
    <p:sldId id="280" r:id="rId25"/>
    <p:sldId id="281" r:id="rId26"/>
    <p:sldId id="282" r:id="rId27"/>
    <p:sldId id="283" r:id="rId28"/>
    <p:sldId id="284" r:id="rId29"/>
    <p:sldId id="285" r:id="rId30"/>
    <p:sldId id="286" r:id="rId31"/>
    <p:sldId id="287" r:id="rId32"/>
    <p:sldId id="288" r:id="rId33"/>
    <p:sldId id="290" r:id="rId34"/>
    <p:sldId id="291" r:id="rId35"/>
    <p:sldId id="292" r:id="rId36"/>
    <p:sldId id="293" r:id="rId37"/>
    <p:sldId id="294" r:id="rId38"/>
    <p:sldId id="295" r:id="rId39"/>
    <p:sldId id="296" r:id="rId40"/>
    <p:sldId id="297" r:id="rId41"/>
    <p:sldId id="298" r:id="rId42"/>
    <p:sldId id="299" r:id="rId43"/>
    <p:sldId id="300" r:id="rId44"/>
    <p:sldId id="301" r:id="rId45"/>
    <p:sldId id="302" r:id="rId46"/>
    <p:sldId id="303" r:id="rId47"/>
    <p:sldId id="304" r:id="rId48"/>
    <p:sldId id="305" r:id="rId49"/>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11"/>
    <p:restoredTop sz="94610"/>
  </p:normalViewPr>
  <p:slideViewPr>
    <p:cSldViewPr snapToGrid="0" snapToObjects="1">
      <p:cViewPr varScale="1">
        <p:scale>
          <a:sx n="65" d="100"/>
          <a:sy n="65" d="100"/>
        </p:scale>
        <p:origin x="72" y="31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notesMaster" Target="notesMasters/notesMaster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presProps" Target="pres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78700924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9</a:t>
            </a:fld>
            <a:endParaRPr lang="en-US"/>
          </a:p>
        </p:txBody>
      </p:sp>
    </p:spTree>
    <p:extLst>
      <p:ext uri="{BB962C8B-B14F-4D97-AF65-F5344CB8AC3E}">
        <p14:creationId xmlns:p14="http://schemas.microsoft.com/office/powerpoint/2010/main" val="10240869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a:ln/>
        </p:spPr>
        <p:txBody>
          <a:bodyPr/>
          <a:lstStyle/>
          <a:p>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内容2">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484632"/>
            <a:ext cx="8842248" cy="521208"/>
          </a:xfrm>
          <a:prstGeom prst="rect">
            <a:avLst/>
          </a:prstGeom>
          <a:noFill/>
          <a:ln/>
        </p:spPr>
        <p:txBody>
          <a:bodyPr/>
          <a:lstStyle/>
          <a:p>
            <a:endParaRPr lang="zh-CN" alt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内容1#df=2bf35a053">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a:ln/>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知识点1 全球气候变化与人为碳排放</a:t>
            </a:r>
            <a:endParaRPr lang="en-US" sz="2800"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内容1#df=b252d5094">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a:ln/>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知识点2 全球气候变化对国家安全的影响</a:t>
            </a:r>
            <a:endParaRPr lang="en-US" sz="2800"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内容1#df=10ae493b6">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a:ln/>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知识点3 应对全球气候变化</a:t>
            </a:r>
            <a:endParaRPr lang="en-US" sz="2800"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内容2#df=77a212488">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484632"/>
            <a:ext cx="8842248" cy="521208"/>
          </a:xfrm>
          <a:prstGeom prst="rect">
            <a:avLst/>
          </a:prstGeom>
          <a:noFill/>
          <a:ln/>
        </p:spPr>
        <p:txBody>
          <a:bodyPr wrap="square" lIns="0" tIns="0" rIns="0" bIns="0" rtlCol="0" anchor="ctr"/>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第四节 全球气候变化与国家安全</a:t>
            </a:r>
            <a:endParaRPr lang="en-US" sz="280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geography#pid=68f09eedfd26d1ad71e6879b#tid=68f760b07a4d3800093b1a9e#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8348472" y="4315968"/>
            <a:ext cx="3099816" cy="914400"/>
          </a:xfrm>
          <a:prstGeom prst="rect">
            <a:avLst/>
          </a:prstGeom>
          <a:noFill/>
          <a:ln/>
        </p:spPr>
        <p:txBody>
          <a:bodyPr wrap="square" lIns="0" tIns="0" rIns="0" bIns="0" rtlCol="0" anchor="ctr"/>
          <a:lstStyle/>
          <a:p>
            <a:pPr algn="ctr">
              <a:lnSpc>
                <a:spcPct val="120000"/>
              </a:lnSpc>
            </a:pPr>
            <a:r>
              <a:rPr lang="en-US" sz="2000" b="1" i="0" dirty="0">
                <a:solidFill>
                  <a:srgbClr val="649226"/>
                </a:solidFill>
                <a:latin typeface="微软雅黑" pitchFamily="34" charset="0"/>
                <a:ea typeface="微软雅黑" pitchFamily="34" charset="-122"/>
                <a:cs typeface="微软雅黑" pitchFamily="34" charset="-120"/>
              </a:rPr>
              <a:t>地理  选择性必修3  资源、环境与国家安全  RJ</a:t>
            </a:r>
            <a:endParaRPr lang="en-US" sz="20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标题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高中必刷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a:ln/>
        </p:spPr>
        <p:txBody>
          <a:bodyPr wrap="square" lIns="0" tIns="0" rIns="0" bIns="0" rtlCol="0" anchor="ctr"/>
          <a:lstStyle/>
          <a:p>
            <a:pPr algn="l"/>
            <a:r>
              <a:rPr lang="en-US" sz="5400" b="1" i="0" dirty="0">
                <a:solidFill>
                  <a:srgbClr val="649225"/>
                </a:solidFill>
                <a:latin typeface="微软雅黑" pitchFamily="34" charset="0"/>
                <a:ea typeface="微软雅黑" pitchFamily="34" charset="-122"/>
                <a:cs typeface="微软雅黑" pitchFamily="34" charset="-120"/>
              </a:rPr>
              <a:t>高中必刷题</a:t>
            </a:r>
            <a:endParaRPr lang="en-US" sz="540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高考强化">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a:ln/>
        </p:spPr>
        <p:txBody>
          <a:bodyPr wrap="square" lIns="0" tIns="0" rIns="0" bIns="0" rtlCol="0" anchor="ctr"/>
          <a:lstStyle/>
          <a:p>
            <a:pPr algn="l"/>
            <a:r>
              <a:rPr lang="en-US" sz="5400" b="1" i="0" dirty="0">
                <a:solidFill>
                  <a:srgbClr val="649225"/>
                </a:solidFill>
                <a:latin typeface="微软雅黑" pitchFamily="34" charset="0"/>
                <a:ea typeface="微软雅黑" pitchFamily="34" charset="-122"/>
                <a:cs typeface="微软雅黑" pitchFamily="34" charset="-120"/>
              </a:rPr>
              <a:t>高考强化</a:t>
            </a:r>
            <a:endParaRPr lang="en-US" sz="5400"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刷专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a:ln/>
        </p:spPr>
        <p:txBody>
          <a:bodyPr wrap="square" lIns="0" tIns="0" rIns="0" bIns="0" rtlCol="0" anchor="ctr"/>
          <a:lstStyle/>
          <a:p>
            <a:pPr algn="l"/>
            <a:r>
              <a:rPr lang="en-US" sz="5400" b="1" i="0" dirty="0">
                <a:solidFill>
                  <a:srgbClr val="649225"/>
                </a:solidFill>
                <a:latin typeface="微软雅黑" pitchFamily="34" charset="0"/>
                <a:ea typeface="微软雅黑" pitchFamily="34" charset="-122"/>
                <a:cs typeface="微软雅黑" pitchFamily="34" charset="-120"/>
              </a:rPr>
              <a:t>刷专题</a:t>
            </a:r>
            <a:endParaRPr lang="en-US" sz="5400" dirty="0"/>
          </a:p>
        </p:txBody>
      </p:sp>
      <p:sp>
        <p:nvSpPr>
          <p:cNvPr id="4" name="MasterShapeName"/>
          <p:cNvSpPr/>
          <p:nvPr/>
        </p:nvSpPr>
        <p:spPr>
          <a:xfrm>
            <a:off x="557784" y="2011680"/>
            <a:ext cx="6784848" cy="813816"/>
          </a:xfrm>
          <a:prstGeom prst="rect">
            <a:avLst/>
          </a:prstGeom>
          <a:noFill/>
          <a:ln/>
        </p:spPr>
        <p:txBody>
          <a:bodyPr/>
          <a:lstStyle/>
          <a:p>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易错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a:ln/>
        </p:spPr>
        <p:txBody>
          <a:bodyPr/>
          <a:lstStyle/>
          <a:p>
            <a:endParaRPr lang="zh-CN" altLang="en-US"/>
          </a:p>
        </p:txBody>
      </p:sp>
      <p:sp>
        <p:nvSpPr>
          <p:cNvPr id="4" name="MasterShapeName"/>
          <p:cNvSpPr/>
          <p:nvPr/>
        </p:nvSpPr>
        <p:spPr>
          <a:xfrm>
            <a:off x="557784" y="2011680"/>
            <a:ext cx="6784848" cy="813816"/>
          </a:xfrm>
          <a:prstGeom prst="rect">
            <a:avLst/>
          </a:prstGeom>
          <a:noFill/>
          <a:ln/>
        </p:spPr>
        <p:txBody>
          <a:bodyPr/>
          <a:lstStyle/>
          <a:p>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0.xml"/><Relationship Id="rId1" Type="http://schemas.openxmlformats.org/officeDocument/2006/relationships/slideLayout" Target="../slideLayouts/slideLayout15.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5.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5.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5.xml"/></Relationships>
</file>

<file path=ppt/slides/_rels/slide1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4.xml"/><Relationship Id="rId1" Type="http://schemas.openxmlformats.org/officeDocument/2006/relationships/slideLayout" Target="../slideLayouts/slideLayout16.xml"/><Relationship Id="rId4" Type="http://schemas.openxmlformats.org/officeDocument/2006/relationships/image" Target="../media/image14.png"/></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6.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6.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6.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6.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6.xml"/></Relationships>
</file>

<file path=ppt/slides/_rels/slide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6.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6.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6.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6.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6.xml"/></Relationships>
</file>

<file path=ppt/slides/_rels/slide2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5.xml"/><Relationship Id="rId1" Type="http://schemas.openxmlformats.org/officeDocument/2006/relationships/slideLayout" Target="../slideLayouts/slideLayout16.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6.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6.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6.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6.xml"/></Relationships>
</file>

<file path=ppt/slides/_rels/slide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3.xml"/><Relationship Id="rId1" Type="http://schemas.openxmlformats.org/officeDocument/2006/relationships/slideLayout" Target="../slideLayouts/slideLayout14.xml"/><Relationship Id="rId4" Type="http://schemas.openxmlformats.org/officeDocument/2006/relationships/image" Target="../media/image11.png"/></Relationships>
</file>

<file path=ppt/slides/_rels/slide3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0.xml"/><Relationship Id="rId1" Type="http://schemas.openxmlformats.org/officeDocument/2006/relationships/slideLayout" Target="../slideLayouts/slideLayout5.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0.xml"/></Relationships>
</file>

<file path=ppt/slides/_rels/slide32.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32.xml"/><Relationship Id="rId1" Type="http://schemas.openxmlformats.org/officeDocument/2006/relationships/slideLayout" Target="../slideLayouts/slideLayout10.xml"/><Relationship Id="rId4" Type="http://schemas.openxmlformats.org/officeDocument/2006/relationships/image" Target="../media/image17.png"/></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0.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0.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10.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10.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10.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10.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10.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4.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10.xml"/></Relationships>
</file>

<file path=ppt/slides/_rels/slide41.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41.xml"/><Relationship Id="rId1" Type="http://schemas.openxmlformats.org/officeDocument/2006/relationships/slideLayout" Target="../slideLayouts/slideLayout10.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10.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10.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10.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10.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10.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10.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5.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5.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5.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5.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5.xml"/></Relationships>
</file>

<file path=ppt/slides/slide1.xml><?xml version="1.0" encoding="utf-8"?>
<p:sld xmlns:a="http://schemas.openxmlformats.org/drawingml/2006/main" xmlns:r="http://schemas.openxmlformats.org/officeDocument/2006/relationships" xmlns:p="http://schemas.openxmlformats.org/presentationml/2006/main">
  <p:cSld name="Slide 1&amp;si=1">
    <p:spTree>
      <p:nvGrpSpPr>
        <p:cNvPr id="1" name=""/>
        <p:cNvGrpSpPr/>
        <p:nvPr/>
      </p:nvGrpSpPr>
      <p:grpSpPr>
        <a:xfrm>
          <a:off x="0" y="0"/>
          <a:ext cx="0" cy="0"/>
          <a:chOff x="0" y="0"/>
          <a:chExt cx="0" cy="0"/>
        </a:xfrm>
      </p:grpSpPr>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name="Slide 11&amp;si=11">
    <p:spTree>
      <p:nvGrpSpPr>
        <p:cNvPr id="1" name=""/>
        <p:cNvGrpSpPr/>
        <p:nvPr/>
      </p:nvGrpSpPr>
      <p:grpSpPr>
        <a:xfrm>
          <a:off x="0" y="0"/>
          <a:ext cx="0" cy="0"/>
          <a:chOff x="0" y="0"/>
          <a:chExt cx="0" cy="0"/>
        </a:xfrm>
      </p:grpSpPr>
      <p:sp>
        <p:nvSpPr>
          <p:cNvPr id="2" name="QM_5_BD.12_1#132fcb363?pid=b252d5094&amp;color=0,0,0&amp;vtp=1&amp;bt=1&amp;bbb=1&amp;hb=1"/>
          <p:cNvSpPr/>
          <p:nvPr/>
        </p:nvSpPr>
        <p:spPr>
          <a:xfrm>
            <a:off x="722376" y="972000"/>
            <a:ext cx="10753344" cy="22147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仿宋" pitchFamily="34" charset="0"/>
                <a:ea typeface="仿宋" pitchFamily="34" charset="-122"/>
                <a:cs typeface="仿宋" pitchFamily="34" charset="-120"/>
              </a:rPr>
              <a:t>[安徽合肥六校联盟2025高二联考]</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KaiTi" pitchFamily="34" charset="-122"/>
                <a:cs typeface="Times New Roman" pitchFamily="34" charset="-120"/>
              </a:rPr>
              <a:t>2025</a:t>
            </a:r>
            <a:r>
              <a:rPr lang="en-US" altLang="zh-CN" sz="2000" b="0" i="0" dirty="0">
                <a:solidFill>
                  <a:srgbClr val="000000"/>
                </a:solidFill>
                <a:latin typeface="微软雅黑" pitchFamily="34" charset="0"/>
                <a:ea typeface="楷体" pitchFamily="34" charset="-122"/>
                <a:cs typeface="微软雅黑" pitchFamily="34" charset="-120"/>
              </a:rPr>
              <a:t>年</a:t>
            </a:r>
            <a:r>
              <a:rPr lang="en-US" altLang="zh-CN" sz="2000" b="0" i="0" dirty="0">
                <a:solidFill>
                  <a:srgbClr val="000000"/>
                </a:solidFill>
                <a:latin typeface="Times New Roman" pitchFamily="34" charset="0"/>
                <a:ea typeface="KaiTi" pitchFamily="34" charset="-122"/>
                <a:cs typeface="Times New Roman" pitchFamily="34" charset="-120"/>
              </a:rPr>
              <a:t>4</a:t>
            </a:r>
            <a:r>
              <a:rPr lang="en-US" altLang="zh-CN" sz="2000" b="0" i="0" dirty="0">
                <a:solidFill>
                  <a:srgbClr val="000000"/>
                </a:solidFill>
                <a:latin typeface="微软雅黑" pitchFamily="34" charset="0"/>
                <a:ea typeface="楷体" pitchFamily="34" charset="-122"/>
                <a:cs typeface="微软雅黑" pitchFamily="34" charset="-120"/>
              </a:rPr>
              <a:t>月</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最新发表的一篇由中国研究团队完成的气候变化</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研究论文称</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全球变暖导致局部地区气温骤变</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由热转冷</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或由冷转热</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气温骤变现象日益频</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繁且严重</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在全球变暖的背景下</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预计到</a:t>
            </a:r>
            <a:r>
              <a:rPr lang="en-US" altLang="zh-CN" sz="2000" b="0" i="0" dirty="0">
                <a:solidFill>
                  <a:srgbClr val="000000"/>
                </a:solidFill>
                <a:latin typeface="Times New Roman" pitchFamily="34" charset="0"/>
                <a:ea typeface="KaiTi" pitchFamily="34" charset="-122"/>
                <a:cs typeface="Times New Roman" pitchFamily="34" charset="-120"/>
              </a:rPr>
              <a:t>21</a:t>
            </a:r>
            <a:r>
              <a:rPr lang="en-US" altLang="zh-CN" sz="2000" b="0" i="0" dirty="0">
                <a:solidFill>
                  <a:srgbClr val="000000"/>
                </a:solidFill>
                <a:latin typeface="微软雅黑" pitchFamily="34" charset="0"/>
                <a:ea typeface="楷体" pitchFamily="34" charset="-122"/>
                <a:cs typeface="微软雅黑" pitchFamily="34" charset="-120"/>
              </a:rPr>
              <a:t>世纪末</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这类现象造成的危害在全球大部分地区将进</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一步加剧</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尤其以低收入国家和地区最为严重</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下图为全球变暖背景下气温骤变示意图</a:t>
            </a:r>
            <a:r>
              <a:rPr lang="en-US" altLang="zh-CN" sz="2000" b="0" i="0">
                <a:solidFill>
                  <a:srgbClr val="000000"/>
                </a:solidFill>
                <a:latin typeface="Times New Roman" pitchFamily="34" charset="0"/>
                <a:ea typeface="KaiTi" pitchFamily="34" charset="-122"/>
                <a:cs typeface="Times New Roman" pitchFamily="34" charset="-120"/>
              </a:rPr>
              <a:t>。据此完</a:t>
            </a:r>
          </a:p>
          <a:p>
            <a:pPr latinLnBrk="1">
              <a:lnSpc>
                <a:spcPts val="3400"/>
              </a:lnSpc>
            </a:pPr>
            <a:r>
              <a:rPr lang="en-US" altLang="zh-CN" sz="2000" b="0" i="0">
                <a:solidFill>
                  <a:srgbClr val="000000"/>
                </a:solidFill>
                <a:latin typeface="Times New Roman" pitchFamily="34" charset="0"/>
                <a:ea typeface="KaiTi" pitchFamily="34" charset="-122"/>
                <a:cs typeface="Times New Roman" pitchFamily="34" charset="-120"/>
              </a:rPr>
              <a:t>成下面小题</a:t>
            </a:r>
            <a:r>
              <a:rPr lang="en-US" altLang="zh-CN" sz="2000" b="0" i="0" dirty="0">
                <a:solidFill>
                  <a:srgbClr val="000000"/>
                </a:solidFill>
                <a:latin typeface="Times New Roman" pitchFamily="34" charset="0"/>
                <a:ea typeface="KaiTi" pitchFamily="34" charset="-122"/>
                <a:cs typeface="Times New Roman" pitchFamily="34" charset="-120"/>
              </a:rPr>
              <a:t>。</a:t>
            </a:r>
            <a:endParaRPr lang="en-US" altLang="zh-CN" sz="2000" dirty="0"/>
          </a:p>
        </p:txBody>
      </p:sp>
      <p:pic>
        <p:nvPicPr>
          <p:cNvPr id="3" name="QM_5_BD.12_2#132fcb363?pid=b252d5094&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4974336" y="3321246"/>
            <a:ext cx="2249424" cy="1673352"/>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4" name="QC_6_BD.13_1#09a5cc059?pid=132fcb363&amp;color=0,0,0&amp;vtp=1&amp;bbb=1"/>
          <p:cNvSpPr/>
          <p:nvPr/>
        </p:nvSpPr>
        <p:spPr>
          <a:xfrm>
            <a:off x="722376" y="5124646"/>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4.近年来，</a:t>
            </a:r>
            <a:r>
              <a:rPr lang="en-US" altLang="zh-CN" sz="2000" b="0" i="0">
                <a:solidFill>
                  <a:srgbClr val="000000"/>
                </a:solidFill>
                <a:latin typeface="微软雅黑" pitchFamily="34" charset="0"/>
                <a:ea typeface="微软雅黑" pitchFamily="34" charset="-122"/>
                <a:cs typeface="微软雅黑" pitchFamily="34" charset="-120"/>
              </a:rPr>
              <a:t>加剧全球变暖的要素主要来自(</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5" name="QC_6_AN.14_1#09a5cc059.bracket?pid=132fcb363&amp;color=0,0,0&amp;vpa=4&amp;vtp=1"/>
          <p:cNvSpPr/>
          <p:nvPr/>
        </p:nvSpPr>
        <p:spPr>
          <a:xfrm>
            <a:off x="5451539" y="5124646"/>
            <a:ext cx="357188"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B</a:t>
            </a:r>
            <a:endParaRPr lang="en-US" altLang="zh-CN" sz="2000" dirty="0"/>
          </a:p>
        </p:txBody>
      </p:sp>
      <p:sp>
        <p:nvSpPr>
          <p:cNvPr id="6" name="QC_6_BD.13_2#09a5cc059.choices?pid=132fcb363&amp;color=0,0,0&amp;vtp=1&amp;bbb=1"/>
          <p:cNvSpPr/>
          <p:nvPr/>
        </p:nvSpPr>
        <p:spPr>
          <a:xfrm>
            <a:off x="722376" y="5577655"/>
            <a:ext cx="10753344" cy="405003"/>
          </a:xfrm>
          <a:prstGeom prst="rect">
            <a:avLst/>
          </a:prstGeom>
          <a:noFill/>
          <a:ln/>
        </p:spPr>
        <p:txBody>
          <a:bodyPr wrap="none" lIns="0" tIns="0" rIns="0" bIns="0" rtlCol="0" anchor="t"/>
          <a:lstStyle/>
          <a:p>
            <a:pPr latinLnBrk="1">
              <a:lnSpc>
                <a:spcPts val="3600"/>
              </a:lnSpc>
              <a:tabLst>
                <a:tab pos="2824529" algn="l"/>
                <a:tab pos="5610957" algn="l"/>
                <a:tab pos="8156086"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.自然界中循环碳</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B.化石燃料的燃烧</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C.植物固定的碳</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.海水中溶解的碳</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fade">
                                      <p:cBhvr>
                                        <p:cTn id="10"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animBg="1"/>
    </p:bldLst>
  </p:timing>
</p:sld>
</file>

<file path=ppt/slides/slide11.xml><?xml version="1.0" encoding="utf-8"?>
<p:sld xmlns:a="http://schemas.openxmlformats.org/drawingml/2006/main" xmlns:r="http://schemas.openxmlformats.org/officeDocument/2006/relationships" xmlns:p="http://schemas.openxmlformats.org/presentationml/2006/main">
  <p:cSld name="Slide 12&amp;si=12">
    <p:spTree>
      <p:nvGrpSpPr>
        <p:cNvPr id="1" name=""/>
        <p:cNvGrpSpPr/>
        <p:nvPr/>
      </p:nvGrpSpPr>
      <p:grpSpPr>
        <a:xfrm>
          <a:off x="0" y="0"/>
          <a:ext cx="0" cy="0"/>
          <a:chOff x="0" y="0"/>
          <a:chExt cx="0" cy="0"/>
        </a:xfrm>
      </p:grpSpPr>
      <p:sp>
        <p:nvSpPr>
          <p:cNvPr id="2" name="QC_6_AS.15_1#09a5cc059?vop=1&amp;pid=132fcb363&amp;color=0,0,0&amp;vtp=1&amp;bt=1&amp;bbb=1&amp;hb=1"/>
          <p:cNvSpPr/>
          <p:nvPr/>
        </p:nvSpPr>
        <p:spPr>
          <a:xfrm>
            <a:off x="722376" y="972000"/>
            <a:ext cx="10753344" cy="17833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本题考查全球气候变化的影响因素。近年来，由于人类大量燃烧煤炭、</a:t>
            </a:r>
            <a:r>
              <a:rPr lang="en-US" altLang="zh-CN" sz="2000" b="0" i="0">
                <a:solidFill>
                  <a:srgbClr val="000000"/>
                </a:solidFill>
                <a:latin typeface="微软雅黑" pitchFamily="34" charset="0"/>
                <a:ea typeface="微软雅黑" pitchFamily="34" charset="-122"/>
                <a:cs typeface="微软雅黑" pitchFamily="34" charset="-120"/>
              </a:rPr>
              <a:t>石油等化石燃料，</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向大气释放大量二氧化碳等温室气体</a:t>
            </a:r>
            <a:r>
              <a:rPr lang="en-US" altLang="zh-CN" sz="2000" b="0" i="0" dirty="0">
                <a:solidFill>
                  <a:srgbClr val="000000"/>
                </a:solidFill>
                <a:latin typeface="微软雅黑" pitchFamily="34" charset="0"/>
                <a:ea typeface="微软雅黑" pitchFamily="34" charset="-122"/>
                <a:cs typeface="微软雅黑" pitchFamily="34" charset="-120"/>
              </a:rPr>
              <a:t>，增强温室效应，加剧全球变暖，B正确</a:t>
            </a:r>
            <a:r>
              <a:rPr lang="en-US" altLang="zh-CN" sz="2000" b="0" i="0">
                <a:solidFill>
                  <a:srgbClr val="000000"/>
                </a:solidFill>
                <a:latin typeface="微软雅黑" pitchFamily="34" charset="0"/>
                <a:ea typeface="微软雅黑" pitchFamily="34" charset="-122"/>
                <a:cs typeface="微软雅黑" pitchFamily="34" charset="-120"/>
              </a:rPr>
              <a:t>；自然界碳循环是</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相对平衡的</a:t>
            </a:r>
            <a:r>
              <a:rPr lang="en-US" altLang="zh-CN" sz="2000" b="0" i="0" dirty="0">
                <a:solidFill>
                  <a:srgbClr val="000000"/>
                </a:solidFill>
                <a:latin typeface="微软雅黑" pitchFamily="34" charset="0"/>
                <a:ea typeface="微软雅黑" pitchFamily="34" charset="-122"/>
                <a:cs typeface="微软雅黑" pitchFamily="34" charset="-120"/>
              </a:rPr>
              <a:t>，不是近年来加剧全球变暖的主要因素，A错误；植物通过光合作用固定碳</a:t>
            </a:r>
            <a:r>
              <a:rPr lang="en-US" altLang="zh-CN" sz="2000" b="0" i="0">
                <a:solidFill>
                  <a:srgbClr val="000000"/>
                </a:solidFill>
                <a:latin typeface="微软雅黑" pitchFamily="34" charset="0"/>
                <a:ea typeface="微软雅黑" pitchFamily="34" charset="-122"/>
                <a:cs typeface="微软雅黑" pitchFamily="34" charset="-120"/>
              </a:rPr>
              <a:t>，海水溶</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解碳</a:t>
            </a:r>
            <a:r>
              <a:rPr lang="en-US" altLang="zh-CN" sz="2000" b="0" i="0" dirty="0">
                <a:solidFill>
                  <a:srgbClr val="000000"/>
                </a:solidFill>
                <a:latin typeface="微软雅黑" pitchFamily="34" charset="0"/>
                <a:ea typeface="微软雅黑" pitchFamily="34" charset="-122"/>
                <a:cs typeface="微软雅黑" pitchFamily="34" charset="-120"/>
              </a:rPr>
              <a:t>，都会降低大气中的二氧化碳浓度，缓解全球变暖趋势，C、D错误。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2.xml><?xml version="1.0" encoding="utf-8"?>
<p:sld xmlns:a="http://schemas.openxmlformats.org/drawingml/2006/main" xmlns:r="http://schemas.openxmlformats.org/officeDocument/2006/relationships" xmlns:p="http://schemas.openxmlformats.org/presentationml/2006/main">
  <p:cSld name="Slide 13&amp;si=13">
    <p:spTree>
      <p:nvGrpSpPr>
        <p:cNvPr id="1" name=""/>
        <p:cNvGrpSpPr/>
        <p:nvPr/>
      </p:nvGrpSpPr>
      <p:grpSpPr>
        <a:xfrm>
          <a:off x="0" y="0"/>
          <a:ext cx="0" cy="0"/>
          <a:chOff x="0" y="0"/>
          <a:chExt cx="0" cy="0"/>
        </a:xfrm>
      </p:grpSpPr>
      <p:sp>
        <p:nvSpPr>
          <p:cNvPr id="2" name="QC_6_BD.16_1#61ca8f342?pid=132fcb363&amp;color=0,0,0&amp;vtp=1&amp;bt=1&amp;bbb=1&amp;hb=1"/>
          <p:cNvSpPr/>
          <p:nvPr/>
        </p:nvSpPr>
        <p:spPr>
          <a:xfrm>
            <a:off x="722376" y="969264"/>
            <a:ext cx="10753344" cy="8431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5.全球变暖引发的气温骤变对低收入国家和地区的影响最为严重</a:t>
            </a:r>
            <a:r>
              <a:rPr lang="en-US" altLang="zh-CN" sz="2000" b="0" i="0">
                <a:solidFill>
                  <a:srgbClr val="000000"/>
                </a:solidFill>
                <a:latin typeface="微软雅黑" pitchFamily="34" charset="0"/>
                <a:ea typeface="微软雅黑" pitchFamily="34" charset="-122"/>
                <a:cs typeface="微软雅黑" pitchFamily="34" charset="-120"/>
              </a:rPr>
              <a:t>，是因为低收入国家和地区</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6_AN.17_1#61ca8f342.bracket?pid=132fcb363&amp;color=0,0,0&amp;vpa=5&amp;vtp=1"/>
          <p:cNvSpPr/>
          <p:nvPr/>
        </p:nvSpPr>
        <p:spPr>
          <a:xfrm>
            <a:off x="922401" y="1407414"/>
            <a:ext cx="374650" cy="389509"/>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A</a:t>
            </a:r>
            <a:endParaRPr lang="en-US" altLang="zh-CN" sz="2000" dirty="0"/>
          </a:p>
        </p:txBody>
      </p:sp>
      <p:sp>
        <p:nvSpPr>
          <p:cNvPr id="4" name="QC_6_BD.16_2#61ca8f342.choices?pid=132fcb363&amp;color=0,0,0&amp;vtp=1&amp;bbb=1"/>
          <p:cNvSpPr/>
          <p:nvPr/>
        </p:nvSpPr>
        <p:spPr>
          <a:xfrm>
            <a:off x="722376" y="1869059"/>
            <a:ext cx="10753344" cy="405003"/>
          </a:xfrm>
          <a:prstGeom prst="rect">
            <a:avLst/>
          </a:prstGeom>
          <a:noFill/>
          <a:ln/>
        </p:spPr>
        <p:txBody>
          <a:bodyPr wrap="none" lIns="0" tIns="0" rIns="0" bIns="0" rtlCol="0" anchor="t"/>
          <a:lstStyle/>
          <a:p>
            <a:pPr latinLnBrk="1">
              <a:lnSpc>
                <a:spcPts val="3600"/>
              </a:lnSpc>
              <a:tabLst>
                <a:tab pos="2888029" algn="l"/>
                <a:tab pos="5229957" algn="l"/>
                <a:tab pos="8092586"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.抗灾救灾能力较弱</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B.人口密度较小</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C.极端天气更易发生</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.生态系统严重失衡</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3.xml><?xml version="1.0" encoding="utf-8"?>
<p:sld xmlns:a="http://schemas.openxmlformats.org/drawingml/2006/main" xmlns:r="http://schemas.openxmlformats.org/officeDocument/2006/relationships" xmlns:p="http://schemas.openxmlformats.org/presentationml/2006/main">
  <p:cSld name="Slide 14&amp;si=14">
    <p:spTree>
      <p:nvGrpSpPr>
        <p:cNvPr id="1" name=""/>
        <p:cNvGrpSpPr/>
        <p:nvPr/>
      </p:nvGrpSpPr>
      <p:grpSpPr>
        <a:xfrm>
          <a:off x="0" y="0"/>
          <a:ext cx="0" cy="0"/>
          <a:chOff x="0" y="0"/>
          <a:chExt cx="0" cy="0"/>
        </a:xfrm>
      </p:grpSpPr>
      <p:sp>
        <p:nvSpPr>
          <p:cNvPr id="2" name="QC_6_AS.18_1#61ca8f342?vop=1&amp;pid=132fcb363&amp;color=0,0,0&amp;vtp=1&amp;bt=1&amp;bbb=1&amp;hb=1"/>
          <p:cNvSpPr/>
          <p:nvPr/>
        </p:nvSpPr>
        <p:spPr>
          <a:xfrm>
            <a:off x="722376" y="972000"/>
            <a:ext cx="10753344" cy="22405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本题考查全球气候变化对国家安全的影响。低收入国家和地区经济水平低</a:t>
            </a:r>
            <a:r>
              <a:rPr lang="en-US" altLang="zh-CN" sz="2000" b="0" i="0">
                <a:solidFill>
                  <a:srgbClr val="000000"/>
                </a:solidFill>
                <a:latin typeface="微软雅黑" pitchFamily="34" charset="0"/>
                <a:ea typeface="微软雅黑" pitchFamily="34" charset="-122"/>
                <a:cs typeface="微软雅黑" pitchFamily="34" charset="-120"/>
              </a:rPr>
              <a:t>，在面临气温骤</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变带来的极端天气等灾害时</a:t>
            </a:r>
            <a:r>
              <a:rPr lang="en-US" altLang="zh-CN" sz="2000" b="0" i="0" dirty="0">
                <a:solidFill>
                  <a:srgbClr val="000000"/>
                </a:solidFill>
                <a:latin typeface="微软雅黑" pitchFamily="34" charset="0"/>
                <a:ea typeface="微软雅黑" pitchFamily="34" charset="-122"/>
                <a:cs typeface="微软雅黑" pitchFamily="34" charset="-120"/>
              </a:rPr>
              <a:t>，缺乏足够的资金、技术等，抗灾救灾能力较弱，</a:t>
            </a:r>
            <a:r>
              <a:rPr lang="en-US" altLang="zh-CN" sz="2000" b="0" i="0">
                <a:solidFill>
                  <a:srgbClr val="000000"/>
                </a:solidFill>
                <a:latin typeface="微软雅黑" pitchFamily="34" charset="0"/>
                <a:ea typeface="微软雅黑" pitchFamily="34" charset="-122"/>
                <a:cs typeface="微软雅黑" pitchFamily="34" charset="-120"/>
              </a:rPr>
              <a:t>所以影响最为严重，</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A</a:t>
            </a:r>
            <a:r>
              <a:rPr lang="en-US" altLang="zh-CN" sz="2000" b="0" i="0" dirty="0">
                <a:solidFill>
                  <a:srgbClr val="000000"/>
                </a:solidFill>
                <a:latin typeface="微软雅黑" pitchFamily="34" charset="0"/>
                <a:ea typeface="微软雅黑" pitchFamily="34" charset="-122"/>
                <a:cs typeface="微软雅黑" pitchFamily="34" charset="-120"/>
              </a:rPr>
              <a:t>正确；许多低收入国家和地区人口密度较高（如非洲、南亚</a:t>
            </a:r>
            <a:r>
              <a:rPr lang="en-US" altLang="zh-CN" sz="2000" b="0" i="0">
                <a:solidFill>
                  <a:srgbClr val="000000"/>
                </a:solidFill>
                <a:latin typeface="微软雅黑" pitchFamily="34" charset="0"/>
                <a:ea typeface="微软雅黑" pitchFamily="34" charset="-122"/>
                <a:cs typeface="微软雅黑" pitchFamily="34" charset="-120"/>
              </a:rPr>
              <a:t>），且人口密度不直接决定气温骤</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变的影响程度</a:t>
            </a:r>
            <a:r>
              <a:rPr lang="en-US" altLang="zh-CN" sz="2000" b="0" i="0" dirty="0">
                <a:solidFill>
                  <a:srgbClr val="000000"/>
                </a:solidFill>
                <a:latin typeface="微软雅黑" pitchFamily="34" charset="0"/>
                <a:ea typeface="微软雅黑" pitchFamily="34" charset="-122"/>
                <a:cs typeface="微软雅黑" pitchFamily="34" charset="-120"/>
              </a:rPr>
              <a:t>，B错误；极端天气频发是全球性问题，并非低收入国家和地区更易发生，C</a:t>
            </a:r>
            <a:r>
              <a:rPr lang="en-US" altLang="zh-CN" sz="2000" b="0" i="0">
                <a:solidFill>
                  <a:srgbClr val="000000"/>
                </a:solidFill>
                <a:latin typeface="微软雅黑" pitchFamily="34" charset="0"/>
                <a:ea typeface="微软雅黑" pitchFamily="34" charset="-122"/>
                <a:cs typeface="微软雅黑" pitchFamily="34" charset="-120"/>
              </a:rPr>
              <a:t>错误；</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生态系统严重失衡不是只有低收入国家和地区才存在的问题</a:t>
            </a:r>
            <a:r>
              <a:rPr lang="en-US" altLang="zh-CN" sz="2000" b="0" i="0" dirty="0">
                <a:solidFill>
                  <a:srgbClr val="000000"/>
                </a:solidFill>
                <a:latin typeface="微软雅黑" pitchFamily="34" charset="0"/>
                <a:ea typeface="微软雅黑" pitchFamily="34" charset="-122"/>
                <a:cs typeface="微软雅黑" pitchFamily="34" charset="-120"/>
              </a:rPr>
              <a:t>，D错误。故选A。</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4.xml><?xml version="1.0" encoding="utf-8"?>
<p:sld xmlns:a="http://schemas.openxmlformats.org/drawingml/2006/main" xmlns:r="http://schemas.openxmlformats.org/officeDocument/2006/relationships" xmlns:p="http://schemas.openxmlformats.org/presentationml/2006/main">
  <p:cSld name="Slide 15&amp;si=15">
    <p:spTree>
      <p:nvGrpSpPr>
        <p:cNvPr id="1" name=""/>
        <p:cNvGrpSpPr/>
        <p:nvPr/>
      </p:nvGrpSpPr>
      <p:grpSpPr>
        <a:xfrm>
          <a:off x="0" y="0"/>
          <a:ext cx="0" cy="0"/>
          <a:chOff x="0" y="0"/>
          <a:chExt cx="0" cy="0"/>
        </a:xfrm>
      </p:grpSpPr>
      <p:sp>
        <p:nvSpPr>
          <p:cNvPr id="2" name="QM_5_BD.19_1#6605931e3?pid=10ae493b6&amp;color=0,0,0&amp;vtp=1&amp;bt=1&amp;bbb=1&amp;hb=1"/>
          <p:cNvSpPr/>
          <p:nvPr/>
        </p:nvSpPr>
        <p:spPr>
          <a:xfrm>
            <a:off x="722376" y="972000"/>
            <a:ext cx="10753344" cy="17575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仿宋" pitchFamily="34" charset="0"/>
                <a:ea typeface="仿宋" pitchFamily="34" charset="-122"/>
                <a:cs typeface="仿宋" pitchFamily="34" charset="-120"/>
              </a:rPr>
              <a:t>[河北邯郸2025高二期中]</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楷体" pitchFamily="34" charset="-122"/>
                <a:cs typeface="微软雅黑" pitchFamily="34" charset="-120"/>
              </a:rPr>
              <a:t>冰川覆盖实验</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俗称给冰川</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盖被子</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是在特定范围内进行的</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微观地</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球工程</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该实验通过在冰面铺设特殊材质的白色</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土工布</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具有高反射率</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减缓冰川消融</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但就</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目前来看</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该实验成果难以大范围推广</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图</a:t>
            </a:r>
            <a:r>
              <a:rPr lang="en-US" altLang="zh-CN" sz="2000" b="0" i="0">
                <a:solidFill>
                  <a:srgbClr val="000000"/>
                </a:solidFill>
                <a:latin typeface="Times New Roman" pitchFamily="34" charset="0"/>
                <a:ea typeface="KaiTi" pitchFamily="34" charset="-122"/>
                <a:cs typeface="Times New Roman" pitchFamily="34" charset="-120"/>
              </a:rPr>
              <a:t>a</a:t>
            </a:r>
            <a:r>
              <a:rPr lang="en-US" altLang="zh-CN" sz="2000" b="0" i="0">
                <a:solidFill>
                  <a:srgbClr val="000000"/>
                </a:solidFill>
                <a:latin typeface="微软雅黑" pitchFamily="34" charset="0"/>
                <a:ea typeface="楷体" pitchFamily="34" charset="-122"/>
                <a:cs typeface="微软雅黑" pitchFamily="34" charset="-120"/>
              </a:rPr>
              <a:t>为我国科研人员在青藏高原东缘的达古冰川末端开</a:t>
            </a:r>
          </a:p>
          <a:p>
            <a:pPr latinLnBrk="1">
              <a:lnSpc>
                <a:spcPts val="3400"/>
              </a:lnSpc>
            </a:pPr>
            <a:r>
              <a:rPr lang="en-US" altLang="zh-CN" sz="2000" b="0" i="0">
                <a:solidFill>
                  <a:srgbClr val="000000"/>
                </a:solidFill>
                <a:latin typeface="微软雅黑" pitchFamily="34" charset="0"/>
                <a:ea typeface="楷体" pitchFamily="34" charset="-122"/>
                <a:cs typeface="微软雅黑" pitchFamily="34" charset="-120"/>
              </a:rPr>
              <a:t>展覆盖实验现场图</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图</a:t>
            </a:r>
            <a:r>
              <a:rPr lang="en-US" altLang="zh-CN" sz="2000" b="0" i="0" dirty="0">
                <a:solidFill>
                  <a:srgbClr val="000000"/>
                </a:solidFill>
                <a:latin typeface="Times New Roman" pitchFamily="34" charset="0"/>
                <a:ea typeface="KaiTi" pitchFamily="34" charset="-122"/>
                <a:cs typeface="Times New Roman" pitchFamily="34" charset="-120"/>
              </a:rPr>
              <a:t>b</a:t>
            </a:r>
            <a:r>
              <a:rPr lang="en-US" altLang="zh-CN" sz="2000" b="0" i="0" dirty="0">
                <a:solidFill>
                  <a:srgbClr val="000000"/>
                </a:solidFill>
                <a:latin typeface="微软雅黑" pitchFamily="34" charset="0"/>
                <a:ea typeface="楷体" pitchFamily="34" charset="-122"/>
                <a:cs typeface="微软雅黑" pitchFamily="34" charset="-120"/>
              </a:rPr>
              <a:t>示意实验初期及实验末期的效果对比</a:t>
            </a:r>
            <a:r>
              <a:rPr lang="en-US" altLang="zh-CN" sz="2000" b="0" i="0" dirty="0">
                <a:solidFill>
                  <a:srgbClr val="000000"/>
                </a:solidFill>
                <a:latin typeface="Times New Roman" pitchFamily="34" charset="0"/>
                <a:ea typeface="KaiTi" pitchFamily="34" charset="-122"/>
                <a:cs typeface="Times New Roman" pitchFamily="34" charset="-120"/>
              </a:rPr>
              <a:t>。据此完成下面小题。</a:t>
            </a:r>
            <a:endParaRPr lang="en-US" altLang="zh-CN" sz="2000" dirty="0"/>
          </a:p>
        </p:txBody>
      </p:sp>
      <p:pic>
        <p:nvPicPr>
          <p:cNvPr id="3" name="QM_5_BD.19_3#6605931e3?iti=1&amp;htil=1&amp;pid=10ae493b6&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2340864" y="3504126"/>
            <a:ext cx="2139696" cy="1636776"/>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4" name="QM_5_BD.19_4#6605931e3?iti=2&amp;htil=1&amp;pid=10ae493b6&amp;color=0,0,0&amp;tib=255,255,255&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7671816" y="2864046"/>
            <a:ext cx="2221992" cy="2276856"/>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5" name="QM_5_BD.19_5#6605931e3?iti=1&amp;htil=1&amp;pid=10ae493b6&amp;color=0,0,0&amp;vtp=1"/>
          <p:cNvSpPr/>
          <p:nvPr/>
        </p:nvSpPr>
        <p:spPr>
          <a:xfrm>
            <a:off x="3325781" y="5267902"/>
            <a:ext cx="169862" cy="812800"/>
          </a:xfrm>
          <a:prstGeom prst="rect">
            <a:avLst/>
          </a:prstGeom>
          <a:noFill/>
          <a:ln/>
        </p:spPr>
        <p:txBody>
          <a:bodyPr wrap="square" lIns="0" tIns="0" rIns="0" bIns="0" rtlCol="0" anchor="t"/>
          <a:lstStyle/>
          <a:p>
            <a:pPr algn="ctr" latinLnBrk="1">
              <a:lnSpc>
                <a:spcPct val="150000"/>
              </a:lnSpc>
            </a:pPr>
            <a:r>
              <a:rPr lang="en-US" altLang="zh-CN" sz="2000" b="0" i="0" dirty="0">
                <a:solidFill>
                  <a:srgbClr val="000000"/>
                </a:solidFill>
                <a:latin typeface="Times New Roman" pitchFamily="34" charset="0"/>
                <a:ea typeface="KaiTi" pitchFamily="34" charset="-122"/>
                <a:cs typeface="Times New Roman" pitchFamily="34" charset="-120"/>
              </a:rPr>
              <a:t>a</a:t>
            </a:r>
            <a:endParaRPr lang="en-US" altLang="zh-CN" sz="2000" dirty="0"/>
          </a:p>
        </p:txBody>
      </p:sp>
      <p:sp>
        <p:nvSpPr>
          <p:cNvPr id="6" name="QM_5_BD.19_6#6605931e3?iti=2&amp;htil=1&amp;pid=10ae493b6&amp;color=0,0,0&amp;vtp=1"/>
          <p:cNvSpPr/>
          <p:nvPr/>
        </p:nvSpPr>
        <p:spPr>
          <a:xfrm>
            <a:off x="8690737" y="5267902"/>
            <a:ext cx="184150" cy="812800"/>
          </a:xfrm>
          <a:prstGeom prst="rect">
            <a:avLst/>
          </a:prstGeom>
          <a:noFill/>
          <a:ln/>
        </p:spPr>
        <p:txBody>
          <a:bodyPr wrap="square" lIns="0" tIns="0" rIns="0" bIns="0" rtlCol="0" anchor="t"/>
          <a:lstStyle/>
          <a:p>
            <a:pPr algn="ctr" latinLnBrk="1">
              <a:lnSpc>
                <a:spcPct val="150000"/>
              </a:lnSpc>
            </a:pPr>
            <a:r>
              <a:rPr lang="en-US" altLang="zh-CN" sz="2000" b="0" i="0" dirty="0">
                <a:solidFill>
                  <a:srgbClr val="000000"/>
                </a:solidFill>
                <a:latin typeface="Times New Roman" pitchFamily="34" charset="0"/>
                <a:ea typeface="KaiTi" pitchFamily="34" charset="-122"/>
                <a:cs typeface="Times New Roman" pitchFamily="34" charset="-120"/>
              </a:rPr>
              <a:t>b</a:t>
            </a:r>
            <a:endParaRPr lang="en-US" altLang="zh-CN" sz="2000" dirty="0"/>
          </a:p>
        </p:txBody>
      </p:sp>
    </p:spTree>
  </p:cSld>
  <p:clrMapOvr>
    <a:masterClrMapping/>
  </p:clrMapOvr>
  <p:transition>
    <p:fade/>
  </p:transition>
</p:sld>
</file>

<file path=ppt/slides/slide15.xml><?xml version="1.0" encoding="utf-8"?>
<p:sld xmlns:a="http://schemas.openxmlformats.org/drawingml/2006/main" xmlns:r="http://schemas.openxmlformats.org/officeDocument/2006/relationships" xmlns:p="http://schemas.openxmlformats.org/presentationml/2006/main">
  <p:cSld name="Slide 16&amp;si=16">
    <p:spTree>
      <p:nvGrpSpPr>
        <p:cNvPr id="1" name=""/>
        <p:cNvGrpSpPr/>
        <p:nvPr/>
      </p:nvGrpSpPr>
      <p:grpSpPr>
        <a:xfrm>
          <a:off x="0" y="0"/>
          <a:ext cx="0" cy="0"/>
          <a:chOff x="0" y="0"/>
          <a:chExt cx="0" cy="0"/>
        </a:xfrm>
      </p:grpSpPr>
      <p:sp>
        <p:nvSpPr>
          <p:cNvPr id="2" name="QC_6_BD.20_1#c0f7d363c?pid=6605931e3&amp;color=0,0,0&amp;vtp=1&amp;bt=1&amp;bbb=1"/>
          <p:cNvSpPr/>
          <p:nvPr/>
        </p:nvSpPr>
        <p:spPr>
          <a:xfrm>
            <a:off x="722376" y="96926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6.</a:t>
            </a:r>
            <a:r>
              <a:rPr lang="en-US" altLang="zh-CN" sz="2000" b="0" i="0">
                <a:solidFill>
                  <a:srgbClr val="000000"/>
                </a:solidFill>
                <a:latin typeface="微软雅黑" pitchFamily="34" charset="0"/>
                <a:ea typeface="微软雅黑" pitchFamily="34" charset="-122"/>
                <a:cs typeface="微软雅黑" pitchFamily="34" charset="-120"/>
              </a:rPr>
              <a:t>覆盖实验使冰川消融减缓的原因有(</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6_AN.21_1#c0f7d363c.bracket?pid=6605931e3&amp;color=0,0,0&amp;vpa=6&amp;vtp=1"/>
          <p:cNvSpPr/>
          <p:nvPr/>
        </p:nvSpPr>
        <p:spPr>
          <a:xfrm>
            <a:off x="4943539" y="969265"/>
            <a:ext cx="357188"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B</a:t>
            </a:r>
            <a:endParaRPr lang="en-US" altLang="zh-CN" sz="2000" dirty="0"/>
          </a:p>
        </p:txBody>
      </p:sp>
      <p:sp>
        <p:nvSpPr>
          <p:cNvPr id="4" name="QC_6_BD.20_2#c0f7d363c?pid=6605931e3&amp;color=0,0,0&amp;vtp=1&amp;bbb=1"/>
          <p:cNvSpPr/>
          <p:nvPr/>
        </p:nvSpPr>
        <p:spPr>
          <a:xfrm>
            <a:off x="722376" y="1430909"/>
            <a:ext cx="10753344" cy="405003"/>
          </a:xfrm>
          <a:prstGeom prst="rect">
            <a:avLst/>
          </a:prstGeom>
          <a:noFill/>
          <a:ln/>
        </p:spPr>
        <p:txBody>
          <a:bodyPr wrap="none" lIns="0" tIns="0" rIns="0" bIns="0" rtlCol="0" anchor="t"/>
          <a:lstStyle/>
          <a:p>
            <a:pPr latinLnBrk="1">
              <a:lnSpc>
                <a:spcPts val="3600"/>
              </a:lnSpc>
              <a:tabLst>
                <a:tab pos="2621329" algn="l"/>
                <a:tab pos="5229957" algn="l"/>
                <a:tab pos="7838586" algn="l"/>
              </a:tabLst>
            </a:pPr>
            <a:r>
              <a:rPr lang="en-US" altLang="zh-CN" sz="2000" b="0" i="0">
                <a:solidFill>
                  <a:srgbClr val="000000"/>
                </a:solidFill>
                <a:latin typeface="微软雅黑" pitchFamily="34" charset="0"/>
                <a:ea typeface="微软雅黑" pitchFamily="34" charset="-122"/>
                <a:cs typeface="微软雅黑" pitchFamily="34" charset="-120"/>
              </a:rPr>
              <a:t>①增强地面辐射</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②增强地面反射</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③隔绝外界热量</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④</a:t>
            </a:r>
            <a:r>
              <a:rPr lang="en-US" altLang="zh-CN" sz="2000" b="0" i="0" dirty="0">
                <a:solidFill>
                  <a:srgbClr val="000000"/>
                </a:solidFill>
                <a:latin typeface="微软雅黑" pitchFamily="34" charset="0"/>
                <a:ea typeface="微软雅黑" pitchFamily="34" charset="-122"/>
                <a:cs typeface="微软雅黑" pitchFamily="34" charset="-120"/>
              </a:rPr>
              <a:t>增强大气削弱作用</a:t>
            </a:r>
            <a:endParaRPr lang="en-US" altLang="zh-CN" sz="2000" dirty="0"/>
          </a:p>
        </p:txBody>
      </p:sp>
      <p:sp>
        <p:nvSpPr>
          <p:cNvPr id="5" name="QC_6_BD.20_3#c0f7d363c.choices?pid=6605931e3&amp;color=0,0,0&amp;vtp=1&amp;bbb=1"/>
          <p:cNvSpPr/>
          <p:nvPr/>
        </p:nvSpPr>
        <p:spPr>
          <a:xfrm>
            <a:off x="722376" y="1888109"/>
            <a:ext cx="10753344" cy="405003"/>
          </a:xfrm>
          <a:prstGeom prst="rect">
            <a:avLst/>
          </a:prstGeom>
          <a:noFill/>
          <a:ln/>
        </p:spPr>
        <p:txBody>
          <a:bodyPr wrap="none" lIns="0" tIns="0" rIns="0" bIns="0" rtlCol="0" anchor="t"/>
          <a:lstStyle/>
          <a:p>
            <a:pPr latinLnBrk="1">
              <a:lnSpc>
                <a:spcPts val="3600"/>
              </a:lnSpc>
              <a:tabLst>
                <a:tab pos="2761029" algn="l"/>
                <a:tab pos="5483957" algn="l"/>
                <a:tab pos="8219586"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.①③</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B.②③</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C.①④</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.②④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6.xml><?xml version="1.0" encoding="utf-8"?>
<p:sld xmlns:a="http://schemas.openxmlformats.org/drawingml/2006/main" xmlns:r="http://schemas.openxmlformats.org/officeDocument/2006/relationships" xmlns:p="http://schemas.openxmlformats.org/presentationml/2006/main">
  <p:cSld name="Slide 17&amp;si=17">
    <p:spTree>
      <p:nvGrpSpPr>
        <p:cNvPr id="1" name=""/>
        <p:cNvGrpSpPr/>
        <p:nvPr/>
      </p:nvGrpSpPr>
      <p:grpSpPr>
        <a:xfrm>
          <a:off x="0" y="0"/>
          <a:ext cx="0" cy="0"/>
          <a:chOff x="0" y="0"/>
          <a:chExt cx="0" cy="0"/>
        </a:xfrm>
      </p:grpSpPr>
      <p:sp>
        <p:nvSpPr>
          <p:cNvPr id="2" name="QC_6_AS.22_1#c0f7d363c?vop=1&amp;pid=6605931e3&amp;color=0,0,0&amp;vtp=1&amp;bt=1&amp;bbb=1&amp;hb=1"/>
          <p:cNvSpPr/>
          <p:nvPr/>
        </p:nvSpPr>
        <p:spPr>
          <a:xfrm>
            <a:off x="722376" y="972000"/>
            <a:ext cx="10753344" cy="22405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本题考查材料分析能力。白色“土工布”具有高反射率，</a:t>
            </a:r>
            <a:r>
              <a:rPr lang="en-US" altLang="zh-CN" sz="2000" b="0" i="0">
                <a:solidFill>
                  <a:srgbClr val="000000"/>
                </a:solidFill>
                <a:latin typeface="微软雅黑" pitchFamily="34" charset="0"/>
                <a:ea typeface="微软雅黑" pitchFamily="34" charset="-122"/>
                <a:cs typeface="微软雅黑" pitchFamily="34" charset="-120"/>
              </a:rPr>
              <a:t>可以使地面反射更多的太阳辐射，</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减少冰川吸收太阳辐射</a:t>
            </a:r>
            <a:r>
              <a:rPr lang="en-US" altLang="zh-CN" sz="2000" b="0" i="0" dirty="0">
                <a:solidFill>
                  <a:srgbClr val="000000"/>
                </a:solidFill>
                <a:latin typeface="微软雅黑" pitchFamily="34" charset="0"/>
                <a:ea typeface="微软雅黑" pitchFamily="34" charset="-122"/>
                <a:cs typeface="微软雅黑" pitchFamily="34" charset="-120"/>
              </a:rPr>
              <a:t>，从而减缓消融，同时地面升温更慢，地面辐射会减弱，①错误，②</a:t>
            </a:r>
            <a:r>
              <a:rPr lang="en-US" altLang="zh-CN" sz="2000" b="0" i="0">
                <a:solidFill>
                  <a:srgbClr val="000000"/>
                </a:solidFill>
                <a:latin typeface="微软雅黑" pitchFamily="34" charset="0"/>
                <a:ea typeface="微软雅黑" pitchFamily="34" charset="-122"/>
                <a:cs typeface="微软雅黑" pitchFamily="34" charset="-120"/>
              </a:rPr>
              <a:t>正确。</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白色</a:t>
            </a:r>
            <a:r>
              <a:rPr lang="en-US" altLang="zh-CN" sz="2000" b="0" i="0" dirty="0">
                <a:solidFill>
                  <a:srgbClr val="000000"/>
                </a:solidFill>
                <a:latin typeface="微软雅黑" pitchFamily="34" charset="0"/>
                <a:ea typeface="微软雅黑" pitchFamily="34" charset="-122"/>
                <a:cs typeface="微软雅黑" pitchFamily="34" charset="-120"/>
              </a:rPr>
              <a:t>“土工布”可以作为一种隔热层，减少外界热量传递到冰川表面，从而减缓消融，③</a:t>
            </a:r>
            <a:r>
              <a:rPr lang="en-US" altLang="zh-CN" sz="2000" b="0" i="0">
                <a:solidFill>
                  <a:srgbClr val="000000"/>
                </a:solidFill>
                <a:latin typeface="微软雅黑" pitchFamily="34" charset="0"/>
                <a:ea typeface="微软雅黑" pitchFamily="34" charset="-122"/>
                <a:cs typeface="微软雅黑" pitchFamily="34" charset="-120"/>
              </a:rPr>
              <a:t>正确。</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大气削弱作用主要指大气对太阳辐射的吸收</a:t>
            </a:r>
            <a:r>
              <a:rPr lang="en-US" altLang="zh-CN" sz="2000" b="0" i="0" dirty="0">
                <a:solidFill>
                  <a:srgbClr val="000000"/>
                </a:solidFill>
                <a:latin typeface="微软雅黑" pitchFamily="34" charset="0"/>
                <a:ea typeface="微软雅黑" pitchFamily="34" charset="-122"/>
                <a:cs typeface="微软雅黑" pitchFamily="34" charset="-120"/>
              </a:rPr>
              <a:t>、反射和散射，铺设“土工布</a:t>
            </a:r>
            <a:r>
              <a:rPr lang="en-US" altLang="zh-CN" sz="2000" b="0" i="0">
                <a:solidFill>
                  <a:srgbClr val="000000"/>
                </a:solidFill>
                <a:latin typeface="微软雅黑" pitchFamily="34" charset="0"/>
                <a:ea typeface="微软雅黑" pitchFamily="34" charset="-122"/>
                <a:cs typeface="微软雅黑" pitchFamily="34" charset="-120"/>
              </a:rPr>
              <a:t>”是对冰川表面进行改</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造</a:t>
            </a:r>
            <a:r>
              <a:rPr lang="en-US" altLang="zh-CN" sz="2000" b="0" i="0" dirty="0">
                <a:solidFill>
                  <a:srgbClr val="000000"/>
                </a:solidFill>
                <a:latin typeface="微软雅黑" pitchFamily="34" charset="0"/>
                <a:ea typeface="微软雅黑" pitchFamily="34" charset="-122"/>
                <a:cs typeface="微软雅黑" pitchFamily="34" charset="-120"/>
              </a:rPr>
              <a:t>，与大气削弱作用无直接关系，④错误。综上所述，B正确，A、C、D错误。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7.xml><?xml version="1.0" encoding="utf-8"?>
<p:sld xmlns:a="http://schemas.openxmlformats.org/drawingml/2006/main" xmlns:r="http://schemas.openxmlformats.org/officeDocument/2006/relationships" xmlns:p="http://schemas.openxmlformats.org/presentationml/2006/main">
  <p:cSld name="Slide 18&amp;si=18">
    <p:spTree>
      <p:nvGrpSpPr>
        <p:cNvPr id="1" name=""/>
        <p:cNvGrpSpPr/>
        <p:nvPr/>
      </p:nvGrpSpPr>
      <p:grpSpPr>
        <a:xfrm>
          <a:off x="0" y="0"/>
          <a:ext cx="0" cy="0"/>
          <a:chOff x="0" y="0"/>
          <a:chExt cx="0" cy="0"/>
        </a:xfrm>
      </p:grpSpPr>
      <p:sp>
        <p:nvSpPr>
          <p:cNvPr id="2" name="QC_6_BD.23_1#37e89cd3c?pid=6605931e3&amp;color=0,0,0&amp;vtp=1&amp;bt=1&amp;bbb=1"/>
          <p:cNvSpPr/>
          <p:nvPr/>
        </p:nvSpPr>
        <p:spPr>
          <a:xfrm>
            <a:off x="722376" y="96926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7.为有效应对全球变暖问题，</a:t>
            </a:r>
            <a:r>
              <a:rPr lang="en-US" altLang="zh-CN" sz="2000" b="0" i="0">
                <a:solidFill>
                  <a:srgbClr val="000000"/>
                </a:solidFill>
                <a:latin typeface="微软雅黑" pitchFamily="34" charset="0"/>
                <a:ea typeface="微软雅黑" pitchFamily="34" charset="-122"/>
                <a:cs typeface="微软雅黑" pitchFamily="34" charset="-120"/>
              </a:rPr>
              <a:t>可采取的措施是(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6_AN.24_1#37e89cd3c.bracket?pid=6605931e3&amp;color=0,0,0&amp;vpa=7&amp;vtp=1"/>
          <p:cNvSpPr/>
          <p:nvPr/>
        </p:nvSpPr>
        <p:spPr>
          <a:xfrm>
            <a:off x="5959539" y="969265"/>
            <a:ext cx="355600"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C</a:t>
            </a:r>
            <a:endParaRPr lang="en-US" altLang="zh-CN" sz="2000" dirty="0"/>
          </a:p>
        </p:txBody>
      </p:sp>
      <p:sp>
        <p:nvSpPr>
          <p:cNvPr id="4" name="QC_6_BD.23_2#37e89cd3c.choices?pid=6605931e3&amp;color=0,0,0&amp;vtp=1&amp;bbb=1"/>
          <p:cNvSpPr/>
          <p:nvPr/>
        </p:nvSpPr>
        <p:spPr>
          <a:xfrm>
            <a:off x="722376" y="1436497"/>
            <a:ext cx="10753344" cy="843153"/>
          </a:xfrm>
          <a:prstGeom prst="rect">
            <a:avLst/>
          </a:prstGeom>
          <a:noFill/>
          <a:ln/>
        </p:spPr>
        <p:txBody>
          <a:bodyPr wrap="none" lIns="0" tIns="0" rIns="0" bIns="0" rtlCol="0" anchor="t"/>
          <a:lstStyle/>
          <a:p>
            <a:pPr latinLnBrk="1">
              <a:lnSpc>
                <a:spcPts val="3600"/>
              </a:lnSpc>
              <a:tabLst>
                <a:tab pos="5483957"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.大力推广冰川覆盖新技术</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.加大干旱地区的植树力度</a:t>
            </a:r>
            <a:endParaRPr lang="en-US" altLang="zh-CN" sz="2000" dirty="0"/>
          </a:p>
          <a:p>
            <a:pPr latinLnBrk="1">
              <a:lnSpc>
                <a:spcPts val="3400"/>
              </a:lnSpc>
              <a:tabLst>
                <a:tab pos="5483957" algn="l"/>
              </a:tabLst>
            </a:pPr>
            <a:r>
              <a:rPr lang="en-US" altLang="zh-CN" sz="2000" b="0" i="0">
                <a:solidFill>
                  <a:srgbClr val="000000"/>
                </a:solidFill>
                <a:latin typeface="微软雅黑" pitchFamily="34" charset="0"/>
                <a:ea typeface="微软雅黑" pitchFamily="34" charset="-122"/>
                <a:cs typeface="微软雅黑" pitchFamily="34" charset="-120"/>
              </a:rPr>
              <a:t>C.积极推广绿色能源的利用</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.在冰川末端增加人工降雪</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8.xml><?xml version="1.0" encoding="utf-8"?>
<p:sld xmlns:a="http://schemas.openxmlformats.org/drawingml/2006/main" xmlns:r="http://schemas.openxmlformats.org/officeDocument/2006/relationships" xmlns:p="http://schemas.openxmlformats.org/presentationml/2006/main">
  <p:cSld name="Slide 19&amp;si=19">
    <p:spTree>
      <p:nvGrpSpPr>
        <p:cNvPr id="1" name=""/>
        <p:cNvGrpSpPr/>
        <p:nvPr/>
      </p:nvGrpSpPr>
      <p:grpSpPr>
        <a:xfrm>
          <a:off x="0" y="0"/>
          <a:ext cx="0" cy="0"/>
          <a:chOff x="0" y="0"/>
          <a:chExt cx="0" cy="0"/>
        </a:xfrm>
      </p:grpSpPr>
      <p:sp>
        <p:nvSpPr>
          <p:cNvPr id="2" name="QC_6_AS.25_1#37e89cd3c?vop=1&amp;pid=6605931e3&amp;color=0,0,0&amp;vtp=1&amp;bt=1&amp;bbb=1&amp;hb=1"/>
          <p:cNvSpPr/>
          <p:nvPr/>
        </p:nvSpPr>
        <p:spPr>
          <a:xfrm>
            <a:off x="722376" y="972000"/>
            <a:ext cx="10753344" cy="26977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本题考查应对全球气候变化的措施。冰川覆盖实验在一定程度上可以减缓冰川消融</a:t>
            </a:r>
            <a:r>
              <a:rPr lang="en-US" altLang="zh-CN" sz="2000" b="0" i="0">
                <a:solidFill>
                  <a:srgbClr val="000000"/>
                </a:solidFill>
                <a:latin typeface="微软雅黑" pitchFamily="34" charset="0"/>
                <a:ea typeface="微软雅黑" pitchFamily="34" charset="-122"/>
                <a:cs typeface="微软雅黑" pitchFamily="34" charset="-120"/>
              </a:rPr>
              <a:t>，但材</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料中提到该实验成果难以大范围推广</a:t>
            </a:r>
            <a:r>
              <a:rPr lang="en-US" altLang="zh-CN" sz="2000" b="0" i="0" dirty="0">
                <a:solidFill>
                  <a:srgbClr val="000000"/>
                </a:solidFill>
                <a:latin typeface="微软雅黑" pitchFamily="34" charset="0"/>
                <a:ea typeface="微软雅黑" pitchFamily="34" charset="-122"/>
                <a:cs typeface="微软雅黑" pitchFamily="34" charset="-120"/>
              </a:rPr>
              <a:t>，且不是应对全球气候变暖的有效措施，不可取，A</a:t>
            </a:r>
            <a:r>
              <a:rPr lang="en-US" altLang="zh-CN" sz="2000" b="0" i="0">
                <a:solidFill>
                  <a:srgbClr val="000000"/>
                </a:solidFill>
                <a:latin typeface="微软雅黑" pitchFamily="34" charset="0"/>
                <a:ea typeface="微软雅黑" pitchFamily="34" charset="-122"/>
                <a:cs typeface="微软雅黑" pitchFamily="34" charset="-120"/>
              </a:rPr>
              <a:t>错误。</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植树造林可以吸收二氧化碳</a:t>
            </a:r>
            <a:r>
              <a:rPr lang="en-US" altLang="zh-CN" sz="2000" b="0" i="0" dirty="0">
                <a:solidFill>
                  <a:srgbClr val="000000"/>
                </a:solidFill>
                <a:latin typeface="微软雅黑" pitchFamily="34" charset="0"/>
                <a:ea typeface="微软雅黑" pitchFamily="34" charset="-122"/>
                <a:cs typeface="微软雅黑" pitchFamily="34" charset="-120"/>
              </a:rPr>
              <a:t>，有助于缓解全球气候变暖</a:t>
            </a:r>
            <a:r>
              <a:rPr lang="en-US" altLang="zh-CN" sz="2000" b="0" i="0">
                <a:solidFill>
                  <a:srgbClr val="000000"/>
                </a:solidFill>
                <a:latin typeface="微软雅黑" pitchFamily="34" charset="0"/>
                <a:ea typeface="微软雅黑" pitchFamily="34" charset="-122"/>
                <a:cs typeface="微软雅黑" pitchFamily="34" charset="-120"/>
              </a:rPr>
              <a:t>，但在干旱地区植树可能面临水资源短缺</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等问题</a:t>
            </a:r>
            <a:r>
              <a:rPr lang="en-US" altLang="zh-CN" sz="2000" b="0" i="0" dirty="0">
                <a:solidFill>
                  <a:srgbClr val="000000"/>
                </a:solidFill>
                <a:latin typeface="微软雅黑" pitchFamily="34" charset="0"/>
                <a:ea typeface="微软雅黑" pitchFamily="34" charset="-122"/>
                <a:cs typeface="微软雅黑" pitchFamily="34" charset="-120"/>
              </a:rPr>
              <a:t>，不可取，B错误。绿色能源（如太阳能、风能等）的利用可以减少化石燃料的使用</a:t>
            </a:r>
            <a:r>
              <a:rPr lang="en-US" altLang="zh-CN" sz="2000" b="0" i="0">
                <a:solidFill>
                  <a:srgbClr val="000000"/>
                </a:solidFill>
                <a:latin typeface="微软雅黑" pitchFamily="34" charset="0"/>
                <a:ea typeface="微软雅黑" pitchFamily="34" charset="-122"/>
                <a:cs typeface="微软雅黑" pitchFamily="34" charset="-120"/>
              </a:rPr>
              <a:t>，从</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而减少二氧化碳排放</a:t>
            </a:r>
            <a:r>
              <a:rPr lang="en-US" altLang="zh-CN" sz="2000" b="0" i="0" dirty="0">
                <a:solidFill>
                  <a:srgbClr val="000000"/>
                </a:solidFill>
                <a:latin typeface="微软雅黑" pitchFamily="34" charset="0"/>
                <a:ea typeface="微软雅黑" pitchFamily="34" charset="-122"/>
                <a:cs typeface="微软雅黑" pitchFamily="34" charset="-120"/>
              </a:rPr>
              <a:t>，有效缓解全球气候变暖，可取，C正确。</a:t>
            </a:r>
            <a:r>
              <a:rPr lang="en-US" altLang="zh-CN" sz="2000" b="0" i="0">
                <a:solidFill>
                  <a:srgbClr val="000000"/>
                </a:solidFill>
                <a:latin typeface="微软雅黑" pitchFamily="34" charset="0"/>
                <a:ea typeface="微软雅黑" pitchFamily="34" charset="-122"/>
                <a:cs typeface="微软雅黑" pitchFamily="34" charset="-120"/>
              </a:rPr>
              <a:t>人工降雪可以增加冰川的积雪量，</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但成本高昂且难以持续</a:t>
            </a:r>
            <a:r>
              <a:rPr lang="en-US" altLang="zh-CN" sz="2000" b="0" i="0" dirty="0">
                <a:solidFill>
                  <a:srgbClr val="000000"/>
                </a:solidFill>
                <a:latin typeface="微软雅黑" pitchFamily="34" charset="0"/>
                <a:ea typeface="微软雅黑" pitchFamily="34" charset="-122"/>
                <a:cs typeface="微软雅黑" pitchFamily="34" charset="-120"/>
              </a:rPr>
              <a:t>，不是应对全球气候变暖的有效措施，不可取，D错误。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9.xml><?xml version="1.0" encoding="utf-8"?>
<p:sld xmlns:a="http://schemas.openxmlformats.org/drawingml/2006/main" xmlns:r="http://schemas.openxmlformats.org/officeDocument/2006/relationships" xmlns:p="http://schemas.openxmlformats.org/presentationml/2006/main">
  <p:cSld name="Slide 20&amp;si=20">
    <p:spTree>
      <p:nvGrpSpPr>
        <p:cNvPr id="1" name=""/>
        <p:cNvGrpSpPr/>
        <p:nvPr/>
      </p:nvGrpSpPr>
      <p:grpSpPr>
        <a:xfrm>
          <a:off x="0" y="0"/>
          <a:ext cx="0" cy="0"/>
          <a:chOff x="0" y="0"/>
          <a:chExt cx="0" cy="0"/>
        </a:xfrm>
      </p:grpSpPr>
      <p:sp>
        <p:nvSpPr>
          <p:cNvPr id="2" name="QM_5_BD.26_1#df3fd397d?pid=10ae493b6&amp;color=0,0,0&amp;vtp=1&amp;bt=1&amp;bbb=1&amp;hb=1"/>
          <p:cNvSpPr/>
          <p:nvPr/>
        </p:nvSpPr>
        <p:spPr>
          <a:xfrm>
            <a:off x="722376" y="972000"/>
            <a:ext cx="10753344" cy="13003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仿宋" pitchFamily="34" charset="0"/>
                <a:ea typeface="仿宋" pitchFamily="34" charset="-122"/>
                <a:cs typeface="仿宋" pitchFamily="34" charset="-120"/>
              </a:rPr>
              <a:t>[贵州六盘水2025高二质量检测]</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楷体" pitchFamily="34" charset="-122"/>
                <a:cs typeface="微软雅黑" pitchFamily="34" charset="-120"/>
              </a:rPr>
              <a:t>某社区开展</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绿色生活周</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活动</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居民王阿姨发现</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社区菜市场</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设置了本地农产品专区</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宣传</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每公里碳排放减少</a:t>
            </a:r>
            <a:r>
              <a:rPr lang="en-US" altLang="zh-CN" sz="2000" b="0" i="0" dirty="0">
                <a:solidFill>
                  <a:srgbClr val="000000"/>
                </a:solidFill>
                <a:latin typeface="Times New Roman" pitchFamily="34" charset="0"/>
                <a:ea typeface="KaiTi" pitchFamily="34" charset="-122"/>
                <a:cs typeface="Times New Roman" pitchFamily="34" charset="-120"/>
              </a:rPr>
              <a:t>30%”（</a:t>
            </a:r>
            <a:r>
              <a:rPr lang="en-US" altLang="zh-CN" sz="2000" b="0" i="0" dirty="0">
                <a:solidFill>
                  <a:srgbClr val="000000"/>
                </a:solidFill>
                <a:latin typeface="微软雅黑" pitchFamily="34" charset="0"/>
                <a:ea typeface="楷体" pitchFamily="34" charset="-122"/>
                <a:cs typeface="微软雅黑" pitchFamily="34" charset="-120"/>
              </a:rPr>
              <a:t>公里是千米的旧称</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共享单车企业投</a:t>
            </a:r>
          </a:p>
          <a:p>
            <a:pPr latinLnBrk="1">
              <a:lnSpc>
                <a:spcPts val="3400"/>
              </a:lnSpc>
            </a:pPr>
            <a:r>
              <a:rPr lang="en-US" altLang="zh-CN" sz="2000" b="0" i="0">
                <a:solidFill>
                  <a:srgbClr val="000000"/>
                </a:solidFill>
                <a:latin typeface="微软雅黑" pitchFamily="34" charset="0"/>
                <a:ea typeface="楷体" pitchFamily="34" charset="-122"/>
                <a:cs typeface="微软雅黑" pitchFamily="34" charset="-120"/>
              </a:rPr>
              <a:t>放了新型太阳能充电桩单车</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物业推出</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垃圾分类积分兑换有机肥</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活动</a:t>
            </a:r>
            <a:r>
              <a:rPr lang="en-US" altLang="zh-CN" sz="2000" b="0" i="0" dirty="0">
                <a:solidFill>
                  <a:srgbClr val="000000"/>
                </a:solidFill>
                <a:latin typeface="Times New Roman" pitchFamily="34" charset="0"/>
                <a:ea typeface="KaiTi" pitchFamily="34" charset="-122"/>
                <a:cs typeface="Times New Roman" pitchFamily="34" charset="-120"/>
              </a:rPr>
              <a:t>。据此完成下面小题。</a:t>
            </a:r>
            <a:endParaRPr lang="en-US" altLang="zh-CN" sz="2000" dirty="0"/>
          </a:p>
        </p:txBody>
      </p:sp>
      <p:sp>
        <p:nvSpPr>
          <p:cNvPr id="3" name="QC_6_BD.27_1#429caf6d4?pid=df3fd397d&amp;color=0,0,0&amp;vtp=1&amp;bbb=1"/>
          <p:cNvSpPr/>
          <p:nvPr/>
        </p:nvSpPr>
        <p:spPr>
          <a:xfrm>
            <a:off x="722376" y="232645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8.下列食品中“碳足迹（碳耗用量）”</a:t>
            </a:r>
            <a:r>
              <a:rPr lang="en-US" altLang="zh-CN" sz="2000" b="0" i="0">
                <a:solidFill>
                  <a:srgbClr val="000000"/>
                </a:solidFill>
                <a:latin typeface="微软雅黑" pitchFamily="34" charset="0"/>
                <a:ea typeface="微软雅黑" pitchFamily="34" charset="-122"/>
                <a:cs typeface="微软雅黑" pitchFamily="34" charset="-120"/>
              </a:rPr>
              <a:t>最低的是(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4" name="QC_6_AN.28_1#429caf6d4.bracket?pid=df3fd397d&amp;color=0,0,0&amp;vpa=8&amp;vtp=1"/>
          <p:cNvSpPr/>
          <p:nvPr/>
        </p:nvSpPr>
        <p:spPr>
          <a:xfrm>
            <a:off x="6213539" y="2326455"/>
            <a:ext cx="374650"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A</a:t>
            </a:r>
            <a:endParaRPr lang="en-US" altLang="zh-CN" sz="2000" dirty="0"/>
          </a:p>
        </p:txBody>
      </p:sp>
      <p:sp>
        <p:nvSpPr>
          <p:cNvPr id="5" name="QC_6_BD.27_2#429caf6d4.choices?pid=df3fd397d&amp;color=0,0,0&amp;vtp=1&amp;bbb=1"/>
          <p:cNvSpPr/>
          <p:nvPr/>
        </p:nvSpPr>
        <p:spPr>
          <a:xfrm>
            <a:off x="722376" y="2789243"/>
            <a:ext cx="10753344" cy="843153"/>
          </a:xfrm>
          <a:prstGeom prst="rect">
            <a:avLst/>
          </a:prstGeom>
          <a:noFill/>
          <a:ln/>
        </p:spPr>
        <p:txBody>
          <a:bodyPr wrap="none" lIns="0" tIns="0" rIns="0" bIns="0" rtlCol="0" anchor="t"/>
          <a:lstStyle/>
          <a:p>
            <a:pPr latinLnBrk="1">
              <a:lnSpc>
                <a:spcPts val="3600"/>
              </a:lnSpc>
              <a:tabLst>
                <a:tab pos="5458557"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.本地应季种植的西红柿</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.空运进口的智利车厘子</a:t>
            </a:r>
            <a:endParaRPr lang="en-US" altLang="zh-CN" sz="2000" dirty="0"/>
          </a:p>
          <a:p>
            <a:pPr latinLnBrk="1">
              <a:lnSpc>
                <a:spcPts val="3400"/>
              </a:lnSpc>
              <a:tabLst>
                <a:tab pos="5458557" algn="l"/>
              </a:tabLst>
            </a:pPr>
            <a:r>
              <a:rPr lang="en-US" altLang="zh-CN" sz="2000" b="0" i="0">
                <a:solidFill>
                  <a:srgbClr val="000000"/>
                </a:solidFill>
                <a:latin typeface="微软雅黑" pitchFamily="34" charset="0"/>
                <a:ea typeface="微软雅黑" pitchFamily="34" charset="-122"/>
                <a:cs typeface="微软雅黑" pitchFamily="34" charset="-120"/>
              </a:rPr>
              <a:t>C.反季节温室栽培的草莓</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.深度加工的植物肉汉堡</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Lst>
  </p:timing>
</p:sld>
</file>

<file path=ppt/slides/slide2.xml><?xml version="1.0" encoding="utf-8"?>
<p:sld xmlns:a="http://schemas.openxmlformats.org/drawingml/2006/main" xmlns:r="http://schemas.openxmlformats.org/officeDocument/2006/relationships" xmlns:p="http://schemas.openxmlformats.org/presentationml/2006/main">
  <p:cSld name="Slide 2&amp;si=2">
    <p:spTree>
      <p:nvGrpSpPr>
        <p:cNvPr id="1" name=""/>
        <p:cNvGrpSpPr/>
        <p:nvPr/>
      </p:nvGrpSpPr>
      <p:grpSpPr>
        <a:xfrm>
          <a:off x="0" y="0"/>
          <a:ext cx="0" cy="0"/>
          <a:chOff x="0" y="0"/>
          <a:chExt cx="0" cy="0"/>
        </a:xfrm>
      </p:grpSpPr>
      <p:sp>
        <p:nvSpPr>
          <p:cNvPr id="2" name="C_3#b3f9c63e6.fixed?pid=77a212488&amp;color=100,146,38&amp;vtp=1"/>
          <p:cNvSpPr/>
          <p:nvPr/>
        </p:nvSpPr>
        <p:spPr>
          <a:xfrm>
            <a:off x="5276088" y="905256"/>
            <a:ext cx="1609344" cy="1197864"/>
          </a:xfrm>
          <a:prstGeom prst="rect">
            <a:avLst/>
          </a:prstGeom>
          <a:noFill/>
          <a:ln/>
        </p:spPr>
        <p:txBody>
          <a:bodyPr wrap="square" lIns="0" tIns="0" rIns="0" bIns="0" rtlCol="0" anchor="ctr"/>
          <a:lstStyle/>
          <a:p>
            <a:pPr algn="ctr" latinLnBrk="1">
              <a:lnSpc>
                <a:spcPct val="100000"/>
              </a:lnSpc>
            </a:pPr>
            <a:r>
              <a:rPr lang="en-US" altLang="zh-CN" sz="7200" b="1" i="0" dirty="0">
                <a:solidFill>
                  <a:srgbClr val="649226"/>
                </a:solidFill>
                <a:latin typeface="微软雅黑" pitchFamily="34" charset="0"/>
                <a:ea typeface="微软雅黑" pitchFamily="34" charset="-122"/>
                <a:cs typeface="微软雅黑" pitchFamily="34" charset="-120"/>
              </a:rPr>
              <a:t>4</a:t>
            </a:r>
            <a:endParaRPr lang="en-US" altLang="zh-CN" sz="7200" dirty="0"/>
          </a:p>
        </p:txBody>
      </p:sp>
      <p:sp>
        <p:nvSpPr>
          <p:cNvPr id="3" name="C_3#b3f9c63e6.fixed?pid=77a212488&amp;color=255,255,255&amp;vtp=1&amp;bbb=1"/>
          <p:cNvSpPr/>
          <p:nvPr/>
        </p:nvSpPr>
        <p:spPr>
          <a:xfrm>
            <a:off x="0" y="3493008"/>
            <a:ext cx="12188952" cy="768096"/>
          </a:xfrm>
          <a:prstGeom prst="rect">
            <a:avLst/>
          </a:prstGeom>
          <a:noFill/>
          <a:ln/>
        </p:spPr>
        <p:txBody>
          <a:bodyPr wrap="none" lIns="0" tIns="0" rIns="0" bIns="0" rtlCol="0" anchor="ctr"/>
          <a:lstStyle/>
          <a:p>
            <a:pPr algn="ctr" latinLnBrk="1">
              <a:lnSpc>
                <a:spcPts val="5400"/>
              </a:lnSpc>
            </a:pPr>
            <a:r>
              <a:rPr lang="en-US" altLang="zh-CN" sz="4400" b="1" i="0" dirty="0">
                <a:solidFill>
                  <a:srgbClr val="FFFFFF"/>
                </a:solidFill>
                <a:latin typeface="SimHei" pitchFamily="34" charset="0"/>
                <a:ea typeface="SimHei" pitchFamily="34" charset="-122"/>
                <a:cs typeface="SimHei" pitchFamily="34" charset="-120"/>
              </a:rPr>
              <a:t>第四节</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SimHei" pitchFamily="34" charset="0"/>
                <a:ea typeface="SimHei" pitchFamily="34" charset="-122"/>
                <a:cs typeface="SimHei" pitchFamily="34" charset="-120"/>
              </a:rPr>
              <a:t>全球气候变化与国家安全</a:t>
            </a:r>
            <a:endParaRPr lang="en-US" altLang="zh-CN" sz="4400" dirty="0"/>
          </a:p>
        </p:txBody>
      </p:sp>
      <p:pic>
        <p:nvPicPr>
          <p:cNvPr id="4" name="C_3#b3f9c63e6.fixed?pid=77a212488&amp;color=0,0,0&amp;tib=255,255,255&amp;vtp=1" descr="preencoded.png"/>
          <p:cNvPicPr>
            <a:picLocks noChangeAspect="1"/>
          </p:cNvPicPr>
          <p:nvPr/>
        </p:nvPicPr>
        <p:blipFill>
          <a:blip r:embed="rId3"/>
          <a:stretch>
            <a:fillRect/>
          </a:stretch>
        </p:blipFill>
        <p:spPr>
          <a:xfrm>
            <a:off x="9939528" y="4507992"/>
            <a:ext cx="402336" cy="438912"/>
          </a:xfrm>
          <a:prstGeom prst="rect">
            <a:avLst/>
          </a:prstGeom>
        </p:spPr>
      </p:pic>
      <p:sp>
        <p:nvSpPr>
          <p:cNvPr id="5" name="C_3_BD#b3f9c63e6.fixed?pid=77a212488&amp;color=255,255,255&amp;vtp=1&amp;bbb=1"/>
          <p:cNvSpPr/>
          <p:nvPr/>
        </p:nvSpPr>
        <p:spPr>
          <a:xfrm>
            <a:off x="10460736" y="4379944"/>
            <a:ext cx="1709928" cy="566992"/>
          </a:xfrm>
          <a:prstGeom prst="rect">
            <a:avLst/>
          </a:prstGeom>
          <a:noFill/>
          <a:ln/>
        </p:spPr>
        <p:txBody>
          <a:bodyPr wrap="none" lIns="0" tIns="0" rIns="0" bIns="0" rtlCol="0" anchor="ctr"/>
          <a:lstStyle/>
          <a:p>
            <a:pPr algn="l" latinLnBrk="1">
              <a:lnSpc>
                <a:spcPts val="5000"/>
              </a:lnSpc>
            </a:pPr>
            <a:r>
              <a:rPr lang="en-US" altLang="zh-CN" sz="2800" b="1" i="0" dirty="0">
                <a:solidFill>
                  <a:srgbClr val="FFFFFF"/>
                </a:solidFill>
                <a:latin typeface="SimHei" pitchFamily="34" charset="0"/>
                <a:ea typeface="SimHei" pitchFamily="34" charset="-122"/>
                <a:cs typeface="SimHei" pitchFamily="34" charset="-120"/>
              </a:rPr>
              <a:t>刷基础</a:t>
            </a:r>
            <a:endParaRPr lang="en-US" altLang="zh-CN" sz="2800" dirty="0"/>
          </a:p>
        </p:txBody>
      </p:sp>
    </p:spTree>
  </p:cSld>
  <p:clrMapOvr>
    <a:masterClrMapping/>
  </p:clrMapOvr>
  <p:transition>
    <p:fade/>
  </p:transition>
</p:sld>
</file>

<file path=ppt/slides/slide20.xml><?xml version="1.0" encoding="utf-8"?>
<p:sld xmlns:a="http://schemas.openxmlformats.org/drawingml/2006/main" xmlns:r="http://schemas.openxmlformats.org/officeDocument/2006/relationships" xmlns:p="http://schemas.openxmlformats.org/presentationml/2006/main">
  <p:cSld name="Slide 21&amp;si=21">
    <p:spTree>
      <p:nvGrpSpPr>
        <p:cNvPr id="1" name=""/>
        <p:cNvGrpSpPr/>
        <p:nvPr/>
      </p:nvGrpSpPr>
      <p:grpSpPr>
        <a:xfrm>
          <a:off x="0" y="0"/>
          <a:ext cx="0" cy="0"/>
          <a:chOff x="0" y="0"/>
          <a:chExt cx="0" cy="0"/>
        </a:xfrm>
      </p:grpSpPr>
      <p:sp>
        <p:nvSpPr>
          <p:cNvPr id="2" name="QC_6_AS.29_1#429caf6d4?vop=1&amp;pid=df3fd397d&amp;color=0,0,0&amp;vtp=1&amp;bt=1&amp;bbb=1&amp;hb=1"/>
          <p:cNvSpPr/>
          <p:nvPr/>
        </p:nvSpPr>
        <p:spPr>
          <a:xfrm>
            <a:off x="722376" y="972000"/>
            <a:ext cx="10753344" cy="13261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本题考查材料分析能力。本地应季产品运输距离短，无须温室或加工，碳足迹最低，</a:t>
            </a:r>
            <a:r>
              <a:rPr lang="en-US" altLang="zh-CN" sz="2000" b="0" i="0">
                <a:solidFill>
                  <a:srgbClr val="000000"/>
                </a:solidFill>
                <a:latin typeface="微软雅黑" pitchFamily="34" charset="0"/>
                <a:ea typeface="微软雅黑" pitchFamily="34" charset="-122"/>
                <a:cs typeface="微软雅黑" pitchFamily="34" charset="-120"/>
              </a:rPr>
              <a:t>A正</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确</a:t>
            </a:r>
            <a:r>
              <a:rPr lang="en-US" altLang="zh-CN" sz="2000" b="0" i="0" dirty="0">
                <a:solidFill>
                  <a:srgbClr val="000000"/>
                </a:solidFill>
                <a:latin typeface="微软雅黑" pitchFamily="34" charset="0"/>
                <a:ea typeface="微软雅黑" pitchFamily="34" charset="-122"/>
                <a:cs typeface="微软雅黑" pitchFamily="34" charset="-120"/>
              </a:rPr>
              <a:t>；空运能耗高，碳排放显著，B错误；温室栽培需大量能源，碳足迹较高，C错误</a:t>
            </a:r>
            <a:r>
              <a:rPr lang="en-US" altLang="zh-CN" sz="2000" b="0" i="0">
                <a:solidFill>
                  <a:srgbClr val="000000"/>
                </a:solidFill>
                <a:latin typeface="微软雅黑" pitchFamily="34" charset="0"/>
                <a:ea typeface="微软雅黑" pitchFamily="34" charset="-122"/>
                <a:cs typeface="微软雅黑" pitchFamily="34" charset="-120"/>
              </a:rPr>
              <a:t>；深度加工过</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程耗能多</a:t>
            </a:r>
            <a:r>
              <a:rPr lang="en-US" altLang="zh-CN" sz="2000" b="0" i="0" dirty="0">
                <a:solidFill>
                  <a:srgbClr val="000000"/>
                </a:solidFill>
                <a:latin typeface="微软雅黑" pitchFamily="34" charset="0"/>
                <a:ea typeface="微软雅黑" pitchFamily="34" charset="-122"/>
                <a:cs typeface="微软雅黑" pitchFamily="34" charset="-120"/>
              </a:rPr>
              <a:t>，碳足迹较高，D错误。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1.xml><?xml version="1.0" encoding="utf-8"?>
<p:sld xmlns:a="http://schemas.openxmlformats.org/drawingml/2006/main" xmlns:r="http://schemas.openxmlformats.org/officeDocument/2006/relationships" xmlns:p="http://schemas.openxmlformats.org/presentationml/2006/main">
  <p:cSld name="Slide 22&amp;si=22">
    <p:spTree>
      <p:nvGrpSpPr>
        <p:cNvPr id="1" name=""/>
        <p:cNvGrpSpPr/>
        <p:nvPr/>
      </p:nvGrpSpPr>
      <p:grpSpPr>
        <a:xfrm>
          <a:off x="0" y="0"/>
          <a:ext cx="0" cy="0"/>
          <a:chOff x="0" y="0"/>
          <a:chExt cx="0" cy="0"/>
        </a:xfrm>
      </p:grpSpPr>
      <p:sp>
        <p:nvSpPr>
          <p:cNvPr id="2" name="QC_6_BD.30_1#207d4a93f?pid=df3fd397d&amp;color=0,0,0&amp;vtp=1&amp;bt=1&amp;bbb=1"/>
          <p:cNvSpPr/>
          <p:nvPr/>
        </p:nvSpPr>
        <p:spPr>
          <a:xfrm>
            <a:off x="722376" y="96926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9.某城市推广“公交+共享单车”出行模式后，</a:t>
            </a:r>
            <a:r>
              <a:rPr lang="en-US" altLang="zh-CN" sz="2000" b="0" i="0">
                <a:solidFill>
                  <a:srgbClr val="000000"/>
                </a:solidFill>
                <a:latin typeface="微软雅黑" pitchFamily="34" charset="0"/>
                <a:ea typeface="微软雅黑" pitchFamily="34" charset="-122"/>
                <a:cs typeface="微软雅黑" pitchFamily="34" charset="-120"/>
              </a:rPr>
              <a:t>可能产生的连锁反应有(</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6_AN.31_1#207d4a93f.bracket?pid=df3fd397d&amp;color=0,0,0&amp;vpa=9&amp;vtp=1"/>
          <p:cNvSpPr/>
          <p:nvPr/>
        </p:nvSpPr>
        <p:spPr>
          <a:xfrm>
            <a:off x="8688451" y="969265"/>
            <a:ext cx="357188"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B</a:t>
            </a:r>
            <a:endParaRPr lang="en-US" altLang="zh-CN" sz="2000" dirty="0"/>
          </a:p>
        </p:txBody>
      </p:sp>
      <p:sp>
        <p:nvSpPr>
          <p:cNvPr id="4" name="QC_6_BD.30_2#207d4a93f?pid=df3fd397d&amp;color=0,0,0&amp;vtp=1&amp;bbb=1"/>
          <p:cNvSpPr/>
          <p:nvPr/>
        </p:nvSpPr>
        <p:spPr>
          <a:xfrm>
            <a:off x="722376" y="1436497"/>
            <a:ext cx="10753344" cy="843153"/>
          </a:xfrm>
          <a:prstGeom prst="rect">
            <a:avLst/>
          </a:prstGeom>
          <a:noFill/>
          <a:ln/>
        </p:spPr>
        <p:txBody>
          <a:bodyPr wrap="none" lIns="0" tIns="0" rIns="0" bIns="0" rtlCol="0" anchor="t"/>
          <a:lstStyle/>
          <a:p>
            <a:pPr latinLnBrk="1">
              <a:lnSpc>
                <a:spcPts val="3600"/>
              </a:lnSpc>
              <a:tabLst>
                <a:tab pos="5458557" algn="l"/>
              </a:tabLst>
            </a:pPr>
            <a:r>
              <a:rPr lang="en-US" altLang="zh-CN" sz="2000" b="0" i="0">
                <a:solidFill>
                  <a:srgbClr val="000000"/>
                </a:solidFill>
                <a:latin typeface="微软雅黑" pitchFamily="34" charset="0"/>
                <a:ea typeface="微软雅黑" pitchFamily="34" charset="-122"/>
                <a:cs typeface="微软雅黑" pitchFamily="34" charset="-120"/>
              </a:rPr>
              <a:t>①早晚高峰道路拥堵减轻</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②共享单车报废数量上升</a:t>
            </a:r>
            <a:endParaRPr lang="en-US" altLang="zh-CN" sz="2000" dirty="0"/>
          </a:p>
          <a:p>
            <a:pPr latinLnBrk="1">
              <a:lnSpc>
                <a:spcPts val="3400"/>
              </a:lnSpc>
              <a:tabLst>
                <a:tab pos="5458557" algn="l"/>
              </a:tabLst>
            </a:pPr>
            <a:r>
              <a:rPr lang="en-US" altLang="zh-CN" sz="2000" b="0" i="0">
                <a:solidFill>
                  <a:srgbClr val="000000"/>
                </a:solidFill>
                <a:latin typeface="微软雅黑" pitchFamily="34" charset="0"/>
                <a:ea typeface="微软雅黑" pitchFamily="34" charset="-122"/>
                <a:cs typeface="微软雅黑" pitchFamily="34" charset="-120"/>
              </a:rPr>
              <a:t>③地铁客运数量快速下降</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④汽油消费数量逐渐减少</a:t>
            </a:r>
            <a:endParaRPr lang="en-US" altLang="zh-CN" sz="2000" dirty="0"/>
          </a:p>
        </p:txBody>
      </p:sp>
      <p:sp>
        <p:nvSpPr>
          <p:cNvPr id="5" name="QC_6_BD.30_3#207d4a93f.choices?pid=df3fd397d&amp;color=0,0,0&amp;vtp=1&amp;bbb=1"/>
          <p:cNvSpPr/>
          <p:nvPr/>
        </p:nvSpPr>
        <p:spPr>
          <a:xfrm>
            <a:off x="722376" y="2326259"/>
            <a:ext cx="10753344" cy="405003"/>
          </a:xfrm>
          <a:prstGeom prst="rect">
            <a:avLst/>
          </a:prstGeom>
          <a:noFill/>
          <a:ln/>
        </p:spPr>
        <p:txBody>
          <a:bodyPr wrap="none" lIns="0" tIns="0" rIns="0" bIns="0" rtlCol="0" anchor="t"/>
          <a:lstStyle/>
          <a:p>
            <a:pPr latinLnBrk="1">
              <a:lnSpc>
                <a:spcPts val="3600"/>
              </a:lnSpc>
              <a:tabLst>
                <a:tab pos="2761029" algn="l"/>
                <a:tab pos="5483957" algn="l"/>
                <a:tab pos="8219586"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.①②③</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B.①②④</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C.①③④</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.②③④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22.xml><?xml version="1.0" encoding="utf-8"?>
<p:sld xmlns:a="http://schemas.openxmlformats.org/drawingml/2006/main" xmlns:r="http://schemas.openxmlformats.org/officeDocument/2006/relationships" xmlns:p="http://schemas.openxmlformats.org/presentationml/2006/main">
  <p:cSld name="Slide 23&amp;si=23">
    <p:spTree>
      <p:nvGrpSpPr>
        <p:cNvPr id="1" name=""/>
        <p:cNvGrpSpPr/>
        <p:nvPr/>
      </p:nvGrpSpPr>
      <p:grpSpPr>
        <a:xfrm>
          <a:off x="0" y="0"/>
          <a:ext cx="0" cy="0"/>
          <a:chOff x="0" y="0"/>
          <a:chExt cx="0" cy="0"/>
        </a:xfrm>
      </p:grpSpPr>
      <p:sp>
        <p:nvSpPr>
          <p:cNvPr id="2" name="QC_6_AS.32_1#207d4a93f?vop=1&amp;pid=df3fd397d&amp;color=0,0,0&amp;vtp=1&amp;bt=1&amp;bbb=1&amp;hb=1"/>
          <p:cNvSpPr/>
          <p:nvPr/>
        </p:nvSpPr>
        <p:spPr>
          <a:xfrm>
            <a:off x="722376" y="972000"/>
            <a:ext cx="10753344" cy="22405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本题考查综合思维。“公交+共享单车”出行模式会减少私家车使用</a:t>
            </a:r>
            <a:r>
              <a:rPr lang="en-US" altLang="zh-CN" sz="2000" b="0" i="0">
                <a:solidFill>
                  <a:srgbClr val="000000"/>
                </a:solidFill>
                <a:latin typeface="微软雅黑" pitchFamily="34" charset="0"/>
                <a:ea typeface="微软雅黑" pitchFamily="34" charset="-122"/>
                <a:cs typeface="微软雅黑" pitchFamily="34" charset="-120"/>
              </a:rPr>
              <a:t>，缓解早晚高峰道路</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拥堵</a:t>
            </a:r>
            <a:r>
              <a:rPr lang="en-US" altLang="zh-CN" sz="2000" b="0" i="0" dirty="0">
                <a:solidFill>
                  <a:srgbClr val="000000"/>
                </a:solidFill>
                <a:latin typeface="微软雅黑" pitchFamily="34" charset="0"/>
                <a:ea typeface="微软雅黑" pitchFamily="34" charset="-122"/>
                <a:cs typeface="微软雅黑" pitchFamily="34" charset="-120"/>
              </a:rPr>
              <a:t>，①正确；共享单车使用量增加会加速单车损坏，导致报废数量上升，②正确；“公交</a:t>
            </a:r>
            <a:r>
              <a:rPr lang="en-US" altLang="zh-CN" sz="2000" b="0" i="0">
                <a:solidFill>
                  <a:srgbClr val="000000"/>
                </a:solidFill>
                <a:latin typeface="微软雅黑" pitchFamily="34" charset="0"/>
                <a:ea typeface="微软雅黑" pitchFamily="34" charset="-122"/>
                <a:cs typeface="微软雅黑" pitchFamily="34" charset="-120"/>
              </a:rPr>
              <a:t>+共</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享单车</a:t>
            </a:r>
            <a:r>
              <a:rPr lang="en-US" altLang="zh-CN" sz="2000" b="0" i="0" dirty="0">
                <a:solidFill>
                  <a:srgbClr val="000000"/>
                </a:solidFill>
                <a:latin typeface="微软雅黑" pitchFamily="34" charset="0"/>
                <a:ea typeface="微软雅黑" pitchFamily="34" charset="-122"/>
                <a:cs typeface="微软雅黑" pitchFamily="34" charset="-120"/>
              </a:rPr>
              <a:t>”出行模式主要替代私家车出行，地铁属于公共交通，该出行模式推广后</a:t>
            </a:r>
            <a:r>
              <a:rPr lang="en-US" altLang="zh-CN" sz="2000" b="0" i="0">
                <a:solidFill>
                  <a:srgbClr val="000000"/>
                </a:solidFill>
                <a:latin typeface="微软雅黑" pitchFamily="34" charset="0"/>
                <a:ea typeface="微软雅黑" pitchFamily="34" charset="-122"/>
                <a:cs typeface="微软雅黑" pitchFamily="34" charset="-120"/>
              </a:rPr>
              <a:t>，客运数量应上</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升</a:t>
            </a:r>
            <a:r>
              <a:rPr lang="en-US" altLang="zh-CN" sz="2000" b="0" i="0" dirty="0">
                <a:solidFill>
                  <a:srgbClr val="000000"/>
                </a:solidFill>
                <a:latin typeface="微软雅黑" pitchFamily="34" charset="0"/>
                <a:ea typeface="微软雅黑" pitchFamily="34" charset="-122"/>
                <a:cs typeface="微软雅黑" pitchFamily="34" charset="-120"/>
              </a:rPr>
              <a:t>，③错误；私家车使用量减少，汽油消费数量应会有所下降，④正确。综上，①②④正确</a:t>
            </a:r>
            <a:r>
              <a:rPr lang="en-US" altLang="zh-CN" sz="2000" b="0" i="0">
                <a:solidFill>
                  <a:srgbClr val="000000"/>
                </a:solidFill>
                <a:latin typeface="微软雅黑" pitchFamily="34" charset="0"/>
                <a:ea typeface="微软雅黑" pitchFamily="34" charset="-122"/>
                <a:cs typeface="微软雅黑" pitchFamily="34" charset="-120"/>
              </a:rPr>
              <a:t>，B</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正确</a:t>
            </a:r>
            <a:r>
              <a:rPr lang="en-US" altLang="zh-CN" sz="2000" b="0" i="0" dirty="0">
                <a:solidFill>
                  <a:srgbClr val="000000"/>
                </a:solidFill>
                <a:latin typeface="微软雅黑" pitchFamily="34" charset="0"/>
                <a:ea typeface="微软雅黑" pitchFamily="34" charset="-122"/>
                <a:cs typeface="微软雅黑" pitchFamily="34" charset="-120"/>
              </a:rPr>
              <a:t>，A、C、D错误。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3.xml><?xml version="1.0" encoding="utf-8"?>
<p:sld xmlns:a="http://schemas.openxmlformats.org/drawingml/2006/main" xmlns:r="http://schemas.openxmlformats.org/officeDocument/2006/relationships" xmlns:p="http://schemas.openxmlformats.org/presentationml/2006/main">
  <p:cSld name="Slide 24&amp;si=24">
    <p:spTree>
      <p:nvGrpSpPr>
        <p:cNvPr id="1" name=""/>
        <p:cNvGrpSpPr/>
        <p:nvPr/>
      </p:nvGrpSpPr>
      <p:grpSpPr>
        <a:xfrm>
          <a:off x="0" y="0"/>
          <a:ext cx="0" cy="0"/>
          <a:chOff x="0" y="0"/>
          <a:chExt cx="0" cy="0"/>
        </a:xfrm>
      </p:grpSpPr>
      <p:sp>
        <p:nvSpPr>
          <p:cNvPr id="2" name="QC_6_BD.33_1#f61561378?pid=df3fd397d&amp;color=0,0,0&amp;vtp=1&amp;bt=1&amp;bbb=1"/>
          <p:cNvSpPr/>
          <p:nvPr/>
        </p:nvSpPr>
        <p:spPr>
          <a:xfrm>
            <a:off x="722376" y="96926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10.若要在校园推行低碳午餐计划，</a:t>
            </a:r>
            <a:r>
              <a:rPr lang="en-US" altLang="zh-CN" sz="2000" b="0" i="0">
                <a:solidFill>
                  <a:srgbClr val="000000"/>
                </a:solidFill>
                <a:latin typeface="微软雅黑" pitchFamily="34" charset="0"/>
                <a:ea typeface="微软雅黑" pitchFamily="34" charset="-122"/>
                <a:cs typeface="微软雅黑" pitchFamily="34" charset="-120"/>
              </a:rPr>
              <a:t>需优先考虑的举措是(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6_AN.34_1#f61561378.bracket?pid=df3fd397d&amp;color=0,0,0&amp;vpa=10&amp;vtp=1"/>
          <p:cNvSpPr/>
          <p:nvPr/>
        </p:nvSpPr>
        <p:spPr>
          <a:xfrm>
            <a:off x="7112064" y="969265"/>
            <a:ext cx="385763"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D</a:t>
            </a:r>
            <a:endParaRPr lang="en-US" altLang="zh-CN" sz="2000" dirty="0"/>
          </a:p>
        </p:txBody>
      </p:sp>
      <p:sp>
        <p:nvSpPr>
          <p:cNvPr id="4" name="QC_6_BD.33_2#f61561378.choices?pid=df3fd397d&amp;color=0,0,0&amp;vtp=1&amp;bbb=1"/>
          <p:cNvSpPr/>
          <p:nvPr/>
        </p:nvSpPr>
        <p:spPr>
          <a:xfrm>
            <a:off x="722376" y="1436497"/>
            <a:ext cx="10753344" cy="843153"/>
          </a:xfrm>
          <a:prstGeom prst="rect">
            <a:avLst/>
          </a:prstGeom>
          <a:noFill/>
          <a:ln/>
        </p:spPr>
        <p:txBody>
          <a:bodyPr wrap="none" lIns="0" tIns="0" rIns="0" bIns="0" rtlCol="0" anchor="t"/>
          <a:lstStyle/>
          <a:p>
            <a:pPr latinLnBrk="1">
              <a:lnSpc>
                <a:spcPts val="3600"/>
              </a:lnSpc>
              <a:tabLst>
                <a:tab pos="5458557"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.全面改用可降解餐盒</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.多种植应季蔬菜</a:t>
            </a:r>
            <a:endParaRPr lang="en-US" altLang="zh-CN" sz="2000" dirty="0"/>
          </a:p>
          <a:p>
            <a:pPr latinLnBrk="1">
              <a:lnSpc>
                <a:spcPts val="3400"/>
              </a:lnSpc>
              <a:tabLst>
                <a:tab pos="5458557" algn="l"/>
              </a:tabLst>
            </a:pPr>
            <a:r>
              <a:rPr lang="en-US" altLang="zh-CN" sz="2000" b="0" i="0">
                <a:solidFill>
                  <a:srgbClr val="000000"/>
                </a:solidFill>
                <a:latin typeface="微软雅黑" pitchFamily="34" charset="0"/>
                <a:ea typeface="微软雅黑" pitchFamily="34" charset="-122"/>
                <a:cs typeface="微软雅黑" pitchFamily="34" charset="-120"/>
              </a:rPr>
              <a:t>C.安装太阳能烹饪设备</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.开展剩菜称重奖惩制度</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24.xml><?xml version="1.0" encoding="utf-8"?>
<p:sld xmlns:a="http://schemas.openxmlformats.org/drawingml/2006/main" xmlns:r="http://schemas.openxmlformats.org/officeDocument/2006/relationships" xmlns:p="http://schemas.openxmlformats.org/presentationml/2006/main">
  <p:cSld name="Slide 25&amp;si=25">
    <p:spTree>
      <p:nvGrpSpPr>
        <p:cNvPr id="1" name=""/>
        <p:cNvGrpSpPr/>
        <p:nvPr/>
      </p:nvGrpSpPr>
      <p:grpSpPr>
        <a:xfrm>
          <a:off x="0" y="0"/>
          <a:ext cx="0" cy="0"/>
          <a:chOff x="0" y="0"/>
          <a:chExt cx="0" cy="0"/>
        </a:xfrm>
      </p:grpSpPr>
      <p:sp>
        <p:nvSpPr>
          <p:cNvPr id="2" name="QC_6_AS.35_1#f61561378?vop=1&amp;pid=df3fd397d&amp;color=0,0,0&amp;vtp=1&amp;bt=1&amp;bbb=1&amp;hb=1"/>
          <p:cNvSpPr/>
          <p:nvPr/>
        </p:nvSpPr>
        <p:spPr>
          <a:xfrm>
            <a:off x="722376" y="972000"/>
            <a:ext cx="10753344" cy="13261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本题考查实现低碳目标的公众措施。可降解餐盒生产不一定比普通餐盒碳排放更少，</a:t>
            </a:r>
            <a:r>
              <a:rPr lang="en-US" altLang="zh-CN" sz="2000" b="0" i="0">
                <a:solidFill>
                  <a:srgbClr val="000000"/>
                </a:solidFill>
                <a:latin typeface="微软雅黑" pitchFamily="34" charset="0"/>
                <a:ea typeface="微软雅黑" pitchFamily="34" charset="-122"/>
                <a:cs typeface="微软雅黑" pitchFamily="34" charset="-120"/>
              </a:rPr>
              <a:t>A错</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误</a:t>
            </a:r>
            <a:r>
              <a:rPr lang="en-US" altLang="zh-CN" sz="2000" b="0" i="0" dirty="0">
                <a:solidFill>
                  <a:srgbClr val="000000"/>
                </a:solidFill>
                <a:latin typeface="微软雅黑" pitchFamily="34" charset="0"/>
                <a:ea typeface="微软雅黑" pitchFamily="34" charset="-122"/>
                <a:cs typeface="微软雅黑" pitchFamily="34" charset="-120"/>
              </a:rPr>
              <a:t>；校园无法大量种植蔬菜，B错误；太阳能烹饪设备需长期投入，短期难普及</a:t>
            </a:r>
            <a:r>
              <a:rPr lang="en-US" altLang="zh-CN" sz="2000" b="0" i="0">
                <a:solidFill>
                  <a:srgbClr val="000000"/>
                </a:solidFill>
                <a:latin typeface="微软雅黑" pitchFamily="34" charset="0"/>
                <a:ea typeface="微软雅黑" pitchFamily="34" charset="-122"/>
                <a:cs typeface="微软雅黑" pitchFamily="34" charset="-120"/>
              </a:rPr>
              <a:t>，且太阳能不稳</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定</a:t>
            </a:r>
            <a:r>
              <a:rPr lang="en-US" altLang="zh-CN" sz="2000" b="0" i="0" dirty="0">
                <a:solidFill>
                  <a:srgbClr val="000000"/>
                </a:solidFill>
                <a:latin typeface="微软雅黑" pitchFamily="34" charset="0"/>
                <a:ea typeface="微软雅黑" pitchFamily="34" charset="-122"/>
                <a:cs typeface="微软雅黑" pitchFamily="34" charset="-120"/>
              </a:rPr>
              <a:t>，C错误；减少食物浪费可有效减排，D正确。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5.xml><?xml version="1.0" encoding="utf-8"?>
<p:sld xmlns:a="http://schemas.openxmlformats.org/drawingml/2006/main" xmlns:r="http://schemas.openxmlformats.org/officeDocument/2006/relationships" xmlns:p="http://schemas.openxmlformats.org/presentationml/2006/main">
  <p:cSld name="Slide 26&amp;si=26">
    <p:spTree>
      <p:nvGrpSpPr>
        <p:cNvPr id="1" name=""/>
        <p:cNvGrpSpPr/>
        <p:nvPr/>
      </p:nvGrpSpPr>
      <p:grpSpPr>
        <a:xfrm>
          <a:off x="0" y="0"/>
          <a:ext cx="0" cy="0"/>
          <a:chOff x="0" y="0"/>
          <a:chExt cx="0" cy="0"/>
        </a:xfrm>
      </p:grpSpPr>
      <p:sp>
        <p:nvSpPr>
          <p:cNvPr id="2" name="QM_5_BD.36_1#ffc9a5077?pid=10ae493b6&amp;color=0,0,0&amp;vtp=1&amp;bt=1&amp;bbb=1&amp;hb=1"/>
          <p:cNvSpPr/>
          <p:nvPr/>
        </p:nvSpPr>
        <p:spPr>
          <a:xfrm>
            <a:off x="722376" y="972000"/>
            <a:ext cx="10753344" cy="13003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仿宋" pitchFamily="34" charset="0"/>
                <a:ea typeface="仿宋" pitchFamily="34" charset="-122"/>
                <a:cs typeface="仿宋" pitchFamily="34" charset="-120"/>
              </a:rPr>
              <a:t>[广东广州2025高二期末</a:t>
            </a:r>
            <a:r>
              <a:rPr lang="en-US" altLang="zh-CN" sz="2000" b="0" i="0">
                <a:solidFill>
                  <a:srgbClr val="000000"/>
                </a:solidFill>
                <a:latin typeface="仿宋" pitchFamily="34" charset="0"/>
                <a:ea typeface="仿宋" pitchFamily="34" charset="-122"/>
                <a:cs typeface="仿宋"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楷体" pitchFamily="34" charset="-122"/>
                <a:cs typeface="微软雅黑" pitchFamily="34" charset="-120"/>
              </a:rPr>
              <a:t>碳生态承载系数表示某一地区碳吸收量占全区比例与该区域碳排放量</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占全区比例的商</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下图是以耕地和建设用地为主要碳源</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林地</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草地</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水域和未利用地为碳吸收</a:t>
            </a:r>
          </a:p>
          <a:p>
            <a:pPr latinLnBrk="1">
              <a:lnSpc>
                <a:spcPts val="3400"/>
              </a:lnSpc>
            </a:pPr>
            <a:r>
              <a:rPr lang="en-US" altLang="zh-CN" sz="2000" b="0" i="0">
                <a:solidFill>
                  <a:srgbClr val="000000"/>
                </a:solidFill>
                <a:latin typeface="微软雅黑" pitchFamily="34" charset="0"/>
                <a:ea typeface="楷体" pitchFamily="34" charset="-122"/>
                <a:cs typeface="微软雅黑" pitchFamily="34" charset="-120"/>
              </a:rPr>
              <a:t>载体</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研究得出的</a:t>
            </a:r>
            <a:r>
              <a:rPr lang="en-US" altLang="zh-CN" sz="2000" b="0" i="0" dirty="0">
                <a:solidFill>
                  <a:srgbClr val="000000"/>
                </a:solidFill>
                <a:latin typeface="Times New Roman" pitchFamily="34" charset="0"/>
                <a:ea typeface="KaiTi" pitchFamily="34" charset="-122"/>
                <a:cs typeface="Times New Roman" pitchFamily="34" charset="-120"/>
              </a:rPr>
              <a:t>2020</a:t>
            </a:r>
            <a:r>
              <a:rPr lang="en-US" altLang="zh-CN" sz="2000" b="0" i="0" dirty="0">
                <a:solidFill>
                  <a:srgbClr val="000000"/>
                </a:solidFill>
                <a:latin typeface="微软雅黑" pitchFamily="34" charset="0"/>
                <a:ea typeface="楷体" pitchFamily="34" charset="-122"/>
                <a:cs typeface="微软雅黑" pitchFamily="34" charset="-120"/>
              </a:rPr>
              <a:t>年重庆市碳生态承载系数分布图</a:t>
            </a:r>
            <a:r>
              <a:rPr lang="en-US" altLang="zh-CN" sz="2000" b="0" i="0" dirty="0">
                <a:solidFill>
                  <a:srgbClr val="000000"/>
                </a:solidFill>
                <a:latin typeface="Times New Roman" pitchFamily="34" charset="0"/>
                <a:ea typeface="KaiTi" pitchFamily="34" charset="-122"/>
                <a:cs typeface="Times New Roman" pitchFamily="34" charset="-120"/>
              </a:rPr>
              <a:t>。据此完成下面小题。</a:t>
            </a:r>
            <a:endParaRPr lang="en-US" altLang="zh-CN" sz="2000" dirty="0"/>
          </a:p>
        </p:txBody>
      </p:sp>
      <p:pic>
        <p:nvPicPr>
          <p:cNvPr id="3" name="QM_5_BD.36_2#ffc9a5077?pid=10ae493b6&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4169664" y="2406846"/>
            <a:ext cx="3849624" cy="3675888"/>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sld>
</file>

<file path=ppt/slides/slide26.xml><?xml version="1.0" encoding="utf-8"?>
<p:sld xmlns:a="http://schemas.openxmlformats.org/drawingml/2006/main" xmlns:r="http://schemas.openxmlformats.org/officeDocument/2006/relationships" xmlns:p="http://schemas.openxmlformats.org/presentationml/2006/main">
  <p:cSld name="Slide 27&amp;si=27">
    <p:spTree>
      <p:nvGrpSpPr>
        <p:cNvPr id="1" name=""/>
        <p:cNvGrpSpPr/>
        <p:nvPr/>
      </p:nvGrpSpPr>
      <p:grpSpPr>
        <a:xfrm>
          <a:off x="0" y="0"/>
          <a:ext cx="0" cy="0"/>
          <a:chOff x="0" y="0"/>
          <a:chExt cx="0" cy="0"/>
        </a:xfrm>
      </p:grpSpPr>
      <p:sp>
        <p:nvSpPr>
          <p:cNvPr id="2" name="QC_6_BD.37_1#a671219db?pid=ffc9a5077&amp;color=0,0,0&amp;mp=1&amp;vtp=1&amp;bt=1&amp;bbb=1"/>
          <p:cNvSpPr/>
          <p:nvPr/>
        </p:nvSpPr>
        <p:spPr>
          <a:xfrm>
            <a:off x="722376" y="96926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11.图示区域中，</a:t>
            </a:r>
            <a:r>
              <a:rPr lang="en-US" altLang="zh-CN" sz="2000" b="0" i="0">
                <a:solidFill>
                  <a:srgbClr val="000000"/>
                </a:solidFill>
                <a:latin typeface="微软雅黑" pitchFamily="34" charset="0"/>
                <a:ea typeface="微软雅黑" pitchFamily="34" charset="-122"/>
                <a:cs typeface="微软雅黑" pitchFamily="34" charset="-120"/>
              </a:rPr>
              <a:t>最需要承担碳排放补偿责任的地区是(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6_BD.37_2#a671219db.choices?pid=ffc9a5077&amp;color=0,0,0&amp;mp=1&amp;vtp=1&amp;bbb=1"/>
          <p:cNvSpPr/>
          <p:nvPr/>
        </p:nvSpPr>
        <p:spPr>
          <a:xfrm>
            <a:off x="722376" y="1430909"/>
            <a:ext cx="10753344" cy="405003"/>
          </a:xfrm>
          <a:prstGeom prst="rect">
            <a:avLst/>
          </a:prstGeom>
          <a:noFill/>
          <a:ln/>
        </p:spPr>
        <p:txBody>
          <a:bodyPr wrap="none" lIns="0" tIns="0" rIns="0" bIns="0" rtlCol="0" anchor="t"/>
          <a:lstStyle/>
          <a:p>
            <a:pPr latinLnBrk="1">
              <a:lnSpc>
                <a:spcPts val="3600"/>
              </a:lnSpc>
              <a:tabLst>
                <a:tab pos="2761029" algn="l"/>
                <a:tab pos="5483957" algn="l"/>
                <a:tab pos="8219586"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.甲</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B.乙</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C.丙</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.丁</a:t>
            </a:r>
            <a:endParaRPr lang="en-US" altLang="zh-CN" sz="2000" dirty="0"/>
          </a:p>
        </p:txBody>
      </p:sp>
      <p:sp>
        <p:nvSpPr>
          <p:cNvPr id="4" name="QC_6_AN.38_1#a671219db.bracket?pid=ffc9a5077&amp;color=0,0,0&amp;mp=1&amp;vpa=11&amp;vtp=1"/>
          <p:cNvSpPr/>
          <p:nvPr/>
        </p:nvSpPr>
        <p:spPr>
          <a:xfrm>
            <a:off x="6870764" y="969265"/>
            <a:ext cx="355600"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C</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Lst>
  </p:timing>
</p:sld>
</file>

<file path=ppt/slides/slide27.xml><?xml version="1.0" encoding="utf-8"?>
<p:sld xmlns:a="http://schemas.openxmlformats.org/drawingml/2006/main" xmlns:r="http://schemas.openxmlformats.org/officeDocument/2006/relationships" xmlns:p="http://schemas.openxmlformats.org/presentationml/2006/main">
  <p:cSld name="Slide 28&amp;si=28">
    <p:spTree>
      <p:nvGrpSpPr>
        <p:cNvPr id="1" name=""/>
        <p:cNvGrpSpPr/>
        <p:nvPr/>
      </p:nvGrpSpPr>
      <p:grpSpPr>
        <a:xfrm>
          <a:off x="0" y="0"/>
          <a:ext cx="0" cy="0"/>
          <a:chOff x="0" y="0"/>
          <a:chExt cx="0" cy="0"/>
        </a:xfrm>
      </p:grpSpPr>
      <p:sp>
        <p:nvSpPr>
          <p:cNvPr id="2" name="QC_6_AS.39_1#a671219db?vop=1&amp;pid=ffc9a5077&amp;color=0,0,0&amp;mp=1&amp;vtp=1&amp;bt=1&amp;bbb=1&amp;hb=1"/>
          <p:cNvSpPr/>
          <p:nvPr/>
        </p:nvSpPr>
        <p:spPr>
          <a:xfrm>
            <a:off x="722376" y="972000"/>
            <a:ext cx="10753344" cy="22405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本题考查材料分析能力</a:t>
            </a:r>
            <a:r>
              <a:rPr lang="en-US" altLang="zh-CN" sz="2000" b="0" i="0">
                <a:solidFill>
                  <a:srgbClr val="000000"/>
                </a:solidFill>
                <a:latin typeface="微软雅黑" pitchFamily="34" charset="0"/>
                <a:ea typeface="微软雅黑" pitchFamily="34" charset="-122"/>
                <a:cs typeface="微软雅黑" pitchFamily="34" charset="-120"/>
              </a:rPr>
              <a:t>。碳生态承载系数表示某一地区碳吸收量占全区比例与该区域碳排</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放量占全区比例的商</a:t>
            </a:r>
            <a:r>
              <a:rPr lang="en-US" altLang="zh-CN" sz="2000" b="0" i="0" dirty="0">
                <a:solidFill>
                  <a:srgbClr val="000000"/>
                </a:solidFill>
                <a:latin typeface="微软雅黑" pitchFamily="34" charset="0"/>
                <a:ea typeface="微软雅黑" pitchFamily="34" charset="-122"/>
                <a:cs typeface="微软雅黑" pitchFamily="34" charset="-120"/>
              </a:rPr>
              <a:t>，因此，碳生态承载系数小于1，表明该地区碳排放量大于碳吸收量，</a:t>
            </a:r>
            <a:r>
              <a:rPr lang="en-US" altLang="zh-CN" sz="2000" b="0" i="0">
                <a:solidFill>
                  <a:srgbClr val="000000"/>
                </a:solidFill>
                <a:latin typeface="微软雅黑" pitchFamily="34" charset="0"/>
                <a:ea typeface="微软雅黑" pitchFamily="34" charset="-122"/>
                <a:cs typeface="微软雅黑" pitchFamily="34" charset="-120"/>
              </a:rPr>
              <a:t>大于1</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说明碳排放量小于碳吸收量</a:t>
            </a:r>
            <a:r>
              <a:rPr lang="en-US" altLang="zh-CN" sz="2000" b="0" i="0" dirty="0">
                <a:solidFill>
                  <a:srgbClr val="000000"/>
                </a:solidFill>
                <a:latin typeface="微软雅黑" pitchFamily="34" charset="0"/>
                <a:ea typeface="微软雅黑" pitchFamily="34" charset="-122"/>
                <a:cs typeface="微软雅黑" pitchFamily="34" charset="-120"/>
              </a:rPr>
              <a:t>。因此最需要承担碳排放补偿责任的地区是碳生态承载系数小于</a:t>
            </a:r>
            <a:r>
              <a:rPr lang="en-US" altLang="zh-CN" sz="2000" b="0" i="0">
                <a:solidFill>
                  <a:srgbClr val="000000"/>
                </a:solidFill>
                <a:latin typeface="微软雅黑" pitchFamily="34" charset="0"/>
                <a:ea typeface="微软雅黑" pitchFamily="34" charset="-122"/>
                <a:cs typeface="微软雅黑" pitchFamily="34" charset="-120"/>
              </a:rPr>
              <a:t>1的</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地区</a:t>
            </a:r>
            <a:r>
              <a:rPr lang="en-US" altLang="zh-CN" sz="2000" b="0" i="0" dirty="0">
                <a:solidFill>
                  <a:srgbClr val="000000"/>
                </a:solidFill>
                <a:latin typeface="微软雅黑" pitchFamily="34" charset="0"/>
                <a:ea typeface="微软雅黑" pitchFamily="34" charset="-122"/>
                <a:cs typeface="微软雅黑" pitchFamily="34" charset="-120"/>
              </a:rPr>
              <a:t>，读图可知，只有丙的碳生态承载系数小于1，</a:t>
            </a:r>
            <a:r>
              <a:rPr lang="en-US" altLang="zh-CN" sz="2000" b="0" i="0">
                <a:solidFill>
                  <a:srgbClr val="000000"/>
                </a:solidFill>
                <a:latin typeface="微软雅黑" pitchFamily="34" charset="0"/>
                <a:ea typeface="微软雅黑" pitchFamily="34" charset="-122"/>
                <a:cs typeface="微软雅黑" pitchFamily="34" charset="-120"/>
              </a:rPr>
              <a:t>因此最需要承担碳排放补偿责任的地区是丙，</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正确，A、B、D错误。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8.xml><?xml version="1.0" encoding="utf-8"?>
<p:sld xmlns:a="http://schemas.openxmlformats.org/drawingml/2006/main" xmlns:r="http://schemas.openxmlformats.org/officeDocument/2006/relationships" xmlns:p="http://schemas.openxmlformats.org/presentationml/2006/main">
  <p:cSld name="Slide 29&amp;si=29">
    <p:spTree>
      <p:nvGrpSpPr>
        <p:cNvPr id="1" name=""/>
        <p:cNvGrpSpPr/>
        <p:nvPr/>
      </p:nvGrpSpPr>
      <p:grpSpPr>
        <a:xfrm>
          <a:off x="0" y="0"/>
          <a:ext cx="0" cy="0"/>
          <a:chOff x="0" y="0"/>
          <a:chExt cx="0" cy="0"/>
        </a:xfrm>
      </p:grpSpPr>
      <p:sp>
        <p:nvSpPr>
          <p:cNvPr id="2" name="QC_6_BD.40_1#b1e721c7b?pid=ffc9a5077&amp;color=0,0,0&amp;vtp=1&amp;bt=1&amp;bbb=1"/>
          <p:cNvSpPr/>
          <p:nvPr/>
        </p:nvSpPr>
        <p:spPr>
          <a:xfrm>
            <a:off x="722376" y="96926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12.为实现“碳中和”目标，缓解重庆碳收支空间分布不平衡现象，</a:t>
            </a:r>
            <a:r>
              <a:rPr lang="en-US" altLang="zh-CN" sz="2000" b="0" i="0">
                <a:solidFill>
                  <a:srgbClr val="000000"/>
                </a:solidFill>
                <a:latin typeface="微软雅黑" pitchFamily="34" charset="0"/>
                <a:ea typeface="微软雅黑" pitchFamily="34" charset="-122"/>
                <a:cs typeface="微软雅黑" pitchFamily="34" charset="-120"/>
              </a:rPr>
              <a:t>应(</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6_AN.41_1#b1e721c7b.bracket?pid=ffc9a5077&amp;color=0,0,0&amp;vpa=12&amp;vtp=1"/>
          <p:cNvSpPr/>
          <p:nvPr/>
        </p:nvSpPr>
        <p:spPr>
          <a:xfrm>
            <a:off x="8636064" y="969265"/>
            <a:ext cx="385763"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D</a:t>
            </a:r>
            <a:endParaRPr lang="en-US" altLang="zh-CN" sz="2000" dirty="0"/>
          </a:p>
        </p:txBody>
      </p:sp>
      <p:sp>
        <p:nvSpPr>
          <p:cNvPr id="4" name="QC_6_BD.40_2#b1e721c7b?pid=ffc9a5077&amp;color=0,0,0&amp;vtp=1&amp;bbb=1"/>
          <p:cNvSpPr/>
          <p:nvPr/>
        </p:nvSpPr>
        <p:spPr>
          <a:xfrm>
            <a:off x="722376" y="1436497"/>
            <a:ext cx="10753344" cy="17960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①发挥中心城区人才优势发展技术密集型产业</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②</a:t>
            </a:r>
            <a:r>
              <a:rPr lang="en-US" altLang="zh-CN" sz="2000" b="0" i="0" dirty="0">
                <a:solidFill>
                  <a:srgbClr val="000000"/>
                </a:solidFill>
                <a:latin typeface="微软雅黑" pitchFamily="34" charset="0"/>
                <a:ea typeface="微软雅黑" pitchFamily="34" charset="-122"/>
                <a:cs typeface="微软雅黑" pitchFamily="34" charset="-120"/>
              </a:rPr>
              <a:t>扩大中小城镇建设用地</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③</a:t>
            </a:r>
            <a:r>
              <a:rPr lang="en-US" altLang="zh-CN" sz="2000" b="0" i="0" dirty="0">
                <a:solidFill>
                  <a:srgbClr val="000000"/>
                </a:solidFill>
                <a:latin typeface="微软雅黑" pitchFamily="34" charset="0"/>
                <a:ea typeface="微软雅黑" pitchFamily="34" charset="-122"/>
                <a:cs typeface="微软雅黑" pitchFamily="34" charset="-120"/>
              </a:rPr>
              <a:t>将中心城区碳排放量大的企业全部转移到东部地区</a:t>
            </a:r>
            <a:endParaRPr lang="en-US" altLang="zh-CN" sz="2000" dirty="0"/>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④</a:t>
            </a:r>
            <a:r>
              <a:rPr lang="en-US" altLang="zh-CN" sz="2000" b="0" i="0" dirty="0">
                <a:solidFill>
                  <a:srgbClr val="000000"/>
                </a:solidFill>
                <a:latin typeface="微软雅黑" pitchFamily="34" charset="0"/>
                <a:ea typeface="微软雅黑" pitchFamily="34" charset="-122"/>
                <a:cs typeface="微软雅黑" pitchFamily="34" charset="-120"/>
              </a:rPr>
              <a:t>提高绿色能源占比</a:t>
            </a:r>
            <a:endParaRPr lang="en-US" altLang="zh-CN" sz="2000" dirty="0"/>
          </a:p>
        </p:txBody>
      </p:sp>
      <p:sp>
        <p:nvSpPr>
          <p:cNvPr id="5" name="QC_6_BD.40_3#b1e721c7b.choices?pid=ffc9a5077&amp;color=0,0,0&amp;vtp=1&amp;bbb=1"/>
          <p:cNvSpPr/>
          <p:nvPr/>
        </p:nvSpPr>
        <p:spPr>
          <a:xfrm>
            <a:off x="722376" y="3272409"/>
            <a:ext cx="10753344" cy="405003"/>
          </a:xfrm>
          <a:prstGeom prst="rect">
            <a:avLst/>
          </a:prstGeom>
          <a:noFill/>
          <a:ln/>
        </p:spPr>
        <p:txBody>
          <a:bodyPr wrap="none" lIns="0" tIns="0" rIns="0" bIns="0" rtlCol="0" anchor="t"/>
          <a:lstStyle/>
          <a:p>
            <a:pPr latinLnBrk="1">
              <a:lnSpc>
                <a:spcPts val="3600"/>
              </a:lnSpc>
              <a:tabLst>
                <a:tab pos="2761029" algn="l"/>
                <a:tab pos="5483957" algn="l"/>
                <a:tab pos="8219586"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.①②</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B.③④</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C.②③</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.①④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29.xml><?xml version="1.0" encoding="utf-8"?>
<p:sld xmlns:a="http://schemas.openxmlformats.org/drawingml/2006/main" xmlns:r="http://schemas.openxmlformats.org/officeDocument/2006/relationships" xmlns:p="http://schemas.openxmlformats.org/presentationml/2006/main">
  <p:cSld name="Slide 30&amp;si=30">
    <p:spTree>
      <p:nvGrpSpPr>
        <p:cNvPr id="1" name=""/>
        <p:cNvGrpSpPr/>
        <p:nvPr/>
      </p:nvGrpSpPr>
      <p:grpSpPr>
        <a:xfrm>
          <a:off x="0" y="0"/>
          <a:ext cx="0" cy="0"/>
          <a:chOff x="0" y="0"/>
          <a:chExt cx="0" cy="0"/>
        </a:xfrm>
      </p:grpSpPr>
      <p:sp>
        <p:nvSpPr>
          <p:cNvPr id="2" name="QC_6_AS.42_1#b1e721c7b?vop=1&amp;pid=ffc9a5077&amp;color=0,0,0&amp;vtp=1&amp;bt=1&amp;bbb=1&amp;hb=1"/>
          <p:cNvSpPr/>
          <p:nvPr/>
        </p:nvSpPr>
        <p:spPr>
          <a:xfrm>
            <a:off x="722376" y="972000"/>
            <a:ext cx="10753344" cy="26977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本题考查减缓碳排放的措施。技术密集型产业的碳排放较少</a:t>
            </a:r>
            <a:r>
              <a:rPr lang="en-US" altLang="zh-CN" sz="2000" b="0" i="0">
                <a:solidFill>
                  <a:srgbClr val="000000"/>
                </a:solidFill>
                <a:latin typeface="微软雅黑" pitchFamily="34" charset="0"/>
                <a:ea typeface="微软雅黑" pitchFamily="34" charset="-122"/>
                <a:cs typeface="微软雅黑" pitchFamily="34" charset="-120"/>
              </a:rPr>
              <a:t>，因此发挥中心城区人才优势</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发展技术密集型产业可以减少碳排放</a:t>
            </a:r>
            <a:r>
              <a:rPr lang="en-US" altLang="zh-CN" sz="2000" b="0" i="0" dirty="0">
                <a:solidFill>
                  <a:srgbClr val="000000"/>
                </a:solidFill>
                <a:latin typeface="微软雅黑" pitchFamily="34" charset="0"/>
                <a:ea typeface="微软雅黑" pitchFamily="34" charset="-122"/>
                <a:cs typeface="微软雅黑" pitchFamily="34" charset="-120"/>
              </a:rPr>
              <a:t>，①正确；扩大中小城镇建设用地会增加碳源</a:t>
            </a:r>
            <a:r>
              <a:rPr lang="en-US" altLang="zh-CN" sz="2000" b="0" i="0">
                <a:solidFill>
                  <a:srgbClr val="000000"/>
                </a:solidFill>
                <a:latin typeface="微软雅黑" pitchFamily="34" charset="0"/>
                <a:ea typeface="微软雅黑" pitchFamily="34" charset="-122"/>
                <a:cs typeface="微软雅黑" pitchFamily="34" charset="-120"/>
              </a:rPr>
              <a:t>，不利于实现</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碳中和”目标，②错误；</a:t>
            </a:r>
            <a:r>
              <a:rPr lang="en-US" altLang="zh-CN" sz="2000" b="0" i="0">
                <a:solidFill>
                  <a:srgbClr val="000000"/>
                </a:solidFill>
                <a:latin typeface="微软雅黑" pitchFamily="34" charset="0"/>
                <a:ea typeface="微软雅黑" pitchFamily="34" charset="-122"/>
                <a:cs typeface="微软雅黑" pitchFamily="34" charset="-120"/>
              </a:rPr>
              <a:t>重庆碳收支空间分布不平衡现象表现为东部收大于支而西部收小于支，</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应保护碳汇资源</a:t>
            </a:r>
            <a:r>
              <a:rPr lang="en-US" altLang="zh-CN" sz="2000" b="0" i="0" dirty="0">
                <a:solidFill>
                  <a:srgbClr val="000000"/>
                </a:solidFill>
                <a:latin typeface="微软雅黑" pitchFamily="34" charset="0"/>
                <a:ea typeface="微软雅黑" pitchFamily="34" charset="-122"/>
                <a:cs typeface="微软雅黑" pitchFamily="34" charset="-120"/>
              </a:rPr>
              <a:t>，减少生态产品的开发，加强企业的碳减排技术革新</a:t>
            </a:r>
            <a:r>
              <a:rPr lang="en-US" altLang="zh-CN" sz="2000" b="0" i="0">
                <a:solidFill>
                  <a:srgbClr val="000000"/>
                </a:solidFill>
                <a:latin typeface="微软雅黑" pitchFamily="34" charset="0"/>
                <a:ea typeface="微软雅黑" pitchFamily="34" charset="-122"/>
                <a:cs typeface="微软雅黑" pitchFamily="34" charset="-120"/>
              </a:rPr>
              <a:t>，而不是将中心城区碳排放</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量大的企业全部转移到东部地区</a:t>
            </a:r>
            <a:r>
              <a:rPr lang="en-US" altLang="zh-CN" sz="2000" b="0" i="0" dirty="0">
                <a:solidFill>
                  <a:srgbClr val="000000"/>
                </a:solidFill>
                <a:latin typeface="微软雅黑" pitchFamily="34" charset="0"/>
                <a:ea typeface="微软雅黑" pitchFamily="34" charset="-122"/>
                <a:cs typeface="微软雅黑" pitchFamily="34" charset="-120"/>
              </a:rPr>
              <a:t>，③错误；提高绿色能源占比可以减少碳排放，有利于实现</a:t>
            </a:r>
            <a:r>
              <a:rPr lang="en-US" altLang="zh-CN" sz="2000" b="0" i="0">
                <a:solidFill>
                  <a:srgbClr val="000000"/>
                </a:solidFill>
                <a:latin typeface="微软雅黑" pitchFamily="34" charset="0"/>
                <a:ea typeface="微软雅黑" pitchFamily="34" charset="-122"/>
                <a:cs typeface="微软雅黑" pitchFamily="34" charset="-120"/>
              </a:rPr>
              <a:t>“碳</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中和</a:t>
            </a:r>
            <a:r>
              <a:rPr lang="en-US" altLang="zh-CN" sz="2000" b="0" i="0" dirty="0">
                <a:solidFill>
                  <a:srgbClr val="000000"/>
                </a:solidFill>
                <a:latin typeface="微软雅黑" pitchFamily="34" charset="0"/>
                <a:ea typeface="微软雅黑" pitchFamily="34" charset="-122"/>
                <a:cs typeface="微软雅黑" pitchFamily="34" charset="-120"/>
              </a:rPr>
              <a:t>”，④正确。综上所述，D正确，A、B、C错误。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3.xml><?xml version="1.0" encoding="utf-8"?>
<p:sld xmlns:a="http://schemas.openxmlformats.org/drawingml/2006/main" xmlns:r="http://schemas.openxmlformats.org/officeDocument/2006/relationships" xmlns:p="http://schemas.openxmlformats.org/presentationml/2006/main">
  <p:cSld name="Slide 3&amp;si=3">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M_5_BD.1_1#b063a75d3?pid=2bf35a053&amp;color=0,0,0&amp;vtp=1&amp;bt=1&amp;bbb=1&amp;hb=1"/>
              <p:cNvSpPr/>
              <p:nvPr/>
            </p:nvSpPr>
            <p:spPr>
              <a:xfrm>
                <a:off x="722376" y="972000"/>
                <a:ext cx="10753344" cy="13003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仿宋" pitchFamily="34" charset="0"/>
                    <a:ea typeface="仿宋" pitchFamily="34" charset="-122"/>
                    <a:cs typeface="仿宋" pitchFamily="34" charset="-120"/>
                  </a:rPr>
                  <a:t>[</a:t>
                </a:r>
                <a:r>
                  <a:rPr lang="en-US" altLang="zh-CN" sz="2000" b="0" i="0" spc="-50" dirty="0">
                    <a:solidFill>
                      <a:srgbClr val="000000"/>
                    </a:solidFill>
                    <a:latin typeface="仿宋" pitchFamily="34" charset="0"/>
                    <a:ea typeface="仿宋" pitchFamily="34" charset="-122"/>
                    <a:cs typeface="仿宋" pitchFamily="34" charset="-120"/>
                  </a:rPr>
                  <a:t>北京西城区2025高二月考]</a:t>
                </a:r>
                <a:r>
                  <a:rPr lang="en-US" altLang="zh-CN" sz="2000" b="0" i="0" spc="-50" dirty="0">
                    <a:solidFill>
                      <a:srgbClr val="000000"/>
                    </a:solidFill>
                    <a:latin typeface="SimSun" pitchFamily="34" charset="0"/>
                    <a:ea typeface="SimSun" pitchFamily="34" charset="-122"/>
                    <a:cs typeface="SimSun" pitchFamily="34" charset="-120"/>
                  </a:rPr>
                  <a:t> </a:t>
                </a:r>
                <a:r>
                  <a:rPr lang="en-US" altLang="zh-CN" sz="2000" b="0" i="0" spc="-50" dirty="0">
                    <a:solidFill>
                      <a:srgbClr val="000000"/>
                    </a:solidFill>
                    <a:latin typeface="微软雅黑" pitchFamily="34" charset="0"/>
                    <a:ea typeface="楷体" pitchFamily="34" charset="-122"/>
                    <a:cs typeface="微软雅黑" pitchFamily="34" charset="-120"/>
                  </a:rPr>
                  <a:t>根据</a:t>
                </a:r>
                <a:r>
                  <a:rPr lang="en-US" altLang="zh-CN" sz="2000" b="0" i="0" spc="-50" dirty="0">
                    <a:solidFill>
                      <a:srgbClr val="000000"/>
                    </a:solidFill>
                    <a:latin typeface="Times New Roman" pitchFamily="34" charset="0"/>
                    <a:ea typeface="KaiTi" pitchFamily="34" charset="-122"/>
                    <a:cs typeface="Times New Roman" pitchFamily="34" charset="-120"/>
                  </a:rPr>
                  <a:t>《</a:t>
                </a:r>
                <a:r>
                  <a:rPr lang="en-US" altLang="zh-CN" sz="2000" b="0" i="0" spc="-50" dirty="0">
                    <a:solidFill>
                      <a:srgbClr val="000000"/>
                    </a:solidFill>
                    <a:latin typeface="微软雅黑" pitchFamily="34" charset="0"/>
                    <a:ea typeface="楷体" pitchFamily="34" charset="-122"/>
                    <a:cs typeface="微软雅黑" pitchFamily="34" charset="-120"/>
                  </a:rPr>
                  <a:t>巴黎协定</a:t>
                </a:r>
                <a:r>
                  <a:rPr lang="en-US" altLang="zh-CN" sz="2000" b="0" i="0" spc="-50" dirty="0">
                    <a:solidFill>
                      <a:srgbClr val="000000"/>
                    </a:solidFill>
                    <a:latin typeface="Times New Roman" pitchFamily="34" charset="0"/>
                    <a:ea typeface="KaiTi" pitchFamily="34" charset="-122"/>
                    <a:cs typeface="Times New Roman" pitchFamily="34" charset="-120"/>
                  </a:rPr>
                  <a:t>》，</a:t>
                </a:r>
                <a:r>
                  <a:rPr lang="en-US" altLang="zh-CN" sz="2000" b="0" i="0" spc="-50">
                    <a:solidFill>
                      <a:srgbClr val="000000"/>
                    </a:solidFill>
                    <a:latin typeface="Times New Roman" pitchFamily="34" charset="0"/>
                    <a:ea typeface="KaiTi" pitchFamily="34" charset="-122"/>
                    <a:cs typeface="Times New Roman" pitchFamily="34" charset="-120"/>
                  </a:rPr>
                  <a:t>21</a:t>
                </a:r>
                <a:r>
                  <a:rPr lang="en-US" altLang="zh-CN" sz="2000" b="0" i="0" spc="-50">
                    <a:solidFill>
                      <a:srgbClr val="000000"/>
                    </a:solidFill>
                    <a:latin typeface="微软雅黑" pitchFamily="34" charset="0"/>
                    <a:ea typeface="楷体" pitchFamily="34" charset="-122"/>
                    <a:cs typeface="微软雅黑" pitchFamily="34" charset="-120"/>
                  </a:rPr>
                  <a:t>世纪结束前需将全球平均气温比工业化前水平升</a:t>
                </a:r>
              </a:p>
              <a:p>
                <a:pPr latinLnBrk="1">
                  <a:lnSpc>
                    <a:spcPts val="3600"/>
                  </a:lnSpc>
                </a:pPr>
                <a:r>
                  <a:rPr lang="en-US" altLang="zh-CN" sz="2000" b="0" i="0" spc="-50">
                    <a:solidFill>
                      <a:srgbClr val="000000"/>
                    </a:solidFill>
                    <a:latin typeface="微软雅黑" pitchFamily="34" charset="0"/>
                    <a:ea typeface="楷体" pitchFamily="34" charset="-122"/>
                    <a:cs typeface="微软雅黑" pitchFamily="34" charset="-120"/>
                  </a:rPr>
                  <a:t>高的幅度控制在</a:t>
                </a:r>
                <a:r>
                  <a:rPr lang="en-US" altLang="zh-CN" sz="2000" b="0" i="0" spc="-50" dirty="0">
                    <a:solidFill>
                      <a:srgbClr val="000000"/>
                    </a:solidFill>
                    <a:latin typeface="Times New Roman" pitchFamily="34" charset="0"/>
                    <a:ea typeface="KaiTi" pitchFamily="34" charset="-122"/>
                    <a:cs typeface="Times New Roman" pitchFamily="34" charset="-120"/>
                  </a:rPr>
                  <a:t>2</a:t>
                </a:r>
                <a14:m>
                  <m:oMath xmlns:m="http://schemas.openxmlformats.org/officeDocument/2006/math">
                    <m:r>
                      <a:rPr lang="en-US" altLang="zh-CN" sz="2000" b="0" i="0" spc="-50">
                        <a:solidFill>
                          <a:srgbClr val="000000"/>
                        </a:solidFill>
                        <a:latin typeface="Cambria Math" pitchFamily="34" charset="0"/>
                        <a:ea typeface="Cambria Math" pitchFamily="34" charset="-122"/>
                        <a:cs typeface="Cambria Math" pitchFamily="34" charset="-120"/>
                      </a:rPr>
                      <m:t>℃</m:t>
                    </m:r>
                  </m:oMath>
                </a14:m>
                <a:r>
                  <a:rPr lang="en-US" altLang="zh-CN" sz="2000" b="0" i="0" spc="-50" dirty="0">
                    <a:solidFill>
                      <a:srgbClr val="000000"/>
                    </a:solidFill>
                    <a:latin typeface="微软雅黑" pitchFamily="34" charset="0"/>
                    <a:ea typeface="楷体" pitchFamily="34" charset="-122"/>
                    <a:cs typeface="微软雅黑" pitchFamily="34" charset="-120"/>
                  </a:rPr>
                  <a:t>之内</a:t>
                </a:r>
                <a:r>
                  <a:rPr lang="en-US" altLang="zh-CN" sz="2000" b="0" i="0" spc="-50" dirty="0">
                    <a:solidFill>
                      <a:srgbClr val="000000"/>
                    </a:solidFill>
                    <a:latin typeface="Times New Roman" pitchFamily="34" charset="0"/>
                    <a:ea typeface="KaiTi" pitchFamily="34" charset="-122"/>
                    <a:cs typeface="Times New Roman" pitchFamily="34" charset="-120"/>
                  </a:rPr>
                  <a:t>，</a:t>
                </a:r>
                <a:r>
                  <a:rPr lang="en-US" altLang="zh-CN" sz="2000" b="0" i="0" spc="-50" dirty="0">
                    <a:solidFill>
                      <a:srgbClr val="000000"/>
                    </a:solidFill>
                    <a:latin typeface="微软雅黑" pitchFamily="34" charset="0"/>
                    <a:ea typeface="楷体" pitchFamily="34" charset="-122"/>
                    <a:cs typeface="微软雅黑" pitchFamily="34" charset="-120"/>
                  </a:rPr>
                  <a:t>并为控制在</a:t>
                </a:r>
                <a:r>
                  <a:rPr lang="en-US" altLang="zh-CN" sz="2000" b="0" i="0" spc="-50" dirty="0">
                    <a:solidFill>
                      <a:srgbClr val="000000"/>
                    </a:solidFill>
                    <a:latin typeface="Times New Roman" pitchFamily="34" charset="0"/>
                    <a:ea typeface="KaiTi" pitchFamily="34" charset="-122"/>
                    <a:cs typeface="Times New Roman" pitchFamily="34" charset="-120"/>
                  </a:rPr>
                  <a:t>1.5</a:t>
                </a:r>
                <a14:m>
                  <m:oMath xmlns:m="http://schemas.openxmlformats.org/officeDocument/2006/math">
                    <m:r>
                      <a:rPr lang="en-US" altLang="zh-CN" sz="2000" b="0" i="0" spc="-50">
                        <a:solidFill>
                          <a:srgbClr val="00000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KaiTi" pitchFamily="34" charset="-122"/>
                    <a:cs typeface="Times New Roman" pitchFamily="34" charset="-120"/>
                  </a:rPr>
                  <a:t> </a:t>
                </a:r>
                <a:r>
                  <a:rPr lang="en-US" altLang="zh-CN" sz="2000" b="0" i="0" spc="-50" dirty="0">
                    <a:solidFill>
                      <a:srgbClr val="000000"/>
                    </a:solidFill>
                    <a:latin typeface="微软雅黑" pitchFamily="34" charset="0"/>
                    <a:ea typeface="楷体" pitchFamily="34" charset="-122"/>
                    <a:cs typeface="微软雅黑" pitchFamily="34" charset="-120"/>
                  </a:rPr>
                  <a:t>之内而努力</a:t>
                </a:r>
                <a:r>
                  <a:rPr lang="en-US" altLang="zh-CN" sz="2000" b="0" i="0" spc="-50">
                    <a:solidFill>
                      <a:srgbClr val="000000"/>
                    </a:solidFill>
                    <a:latin typeface="Times New Roman" pitchFamily="34" charset="0"/>
                    <a:ea typeface="KaiTi" pitchFamily="34" charset="-122"/>
                    <a:cs typeface="Times New Roman" pitchFamily="34" charset="-120"/>
                  </a:rPr>
                  <a:t>，</a:t>
                </a:r>
                <a:r>
                  <a:rPr lang="en-US" altLang="zh-CN" sz="2000" b="0" i="0" spc="-50">
                    <a:solidFill>
                      <a:srgbClr val="000000"/>
                    </a:solidFill>
                    <a:latin typeface="微软雅黑" pitchFamily="34" charset="0"/>
                    <a:ea typeface="楷体" pitchFamily="34" charset="-122"/>
                    <a:cs typeface="微软雅黑" pitchFamily="34" charset="-120"/>
                  </a:rPr>
                  <a:t>它代表了大幅减少全球温室气体排放的目</a:t>
                </a:r>
              </a:p>
              <a:p>
                <a:pPr latinLnBrk="1">
                  <a:lnSpc>
                    <a:spcPts val="3400"/>
                  </a:lnSpc>
                </a:pPr>
                <a:r>
                  <a:rPr lang="en-US" altLang="zh-CN" sz="2000" b="0" i="0" spc="-50">
                    <a:solidFill>
                      <a:srgbClr val="000000"/>
                    </a:solidFill>
                    <a:latin typeface="微软雅黑" pitchFamily="34" charset="0"/>
                    <a:ea typeface="楷体" pitchFamily="34" charset="-122"/>
                    <a:cs typeface="微软雅黑" pitchFamily="34" charset="-120"/>
                  </a:rPr>
                  <a:t>标</a:t>
                </a:r>
                <a:r>
                  <a:rPr lang="en-US" altLang="zh-CN" sz="2000" b="0" i="0" spc="-50" dirty="0">
                    <a:solidFill>
                      <a:srgbClr val="000000"/>
                    </a:solidFill>
                    <a:latin typeface="Times New Roman" pitchFamily="34" charset="0"/>
                    <a:ea typeface="KaiTi" pitchFamily="34" charset="-122"/>
                    <a:cs typeface="Times New Roman" pitchFamily="34" charset="-120"/>
                  </a:rPr>
                  <a:t>。2024</a:t>
                </a:r>
                <a:r>
                  <a:rPr lang="en-US" altLang="zh-CN" sz="2000" b="0" i="0" spc="-50" dirty="0">
                    <a:solidFill>
                      <a:srgbClr val="000000"/>
                    </a:solidFill>
                    <a:latin typeface="微软雅黑" pitchFamily="34" charset="0"/>
                    <a:ea typeface="楷体" pitchFamily="34" charset="-122"/>
                    <a:cs typeface="微软雅黑" pitchFamily="34" charset="-120"/>
                  </a:rPr>
                  <a:t>年首次突破这一目标</a:t>
                </a:r>
                <a:r>
                  <a:rPr lang="en-US" altLang="zh-CN" sz="2000" b="0" i="0" spc="-50" dirty="0">
                    <a:solidFill>
                      <a:srgbClr val="000000"/>
                    </a:solidFill>
                    <a:latin typeface="Times New Roman" pitchFamily="34" charset="0"/>
                    <a:ea typeface="KaiTi" pitchFamily="34" charset="-122"/>
                    <a:cs typeface="Times New Roman" pitchFamily="34" charset="-120"/>
                  </a:rPr>
                  <a:t>。</a:t>
                </a:r>
                <a:r>
                  <a:rPr lang="en-US" altLang="zh-CN" sz="2000" b="0" i="0" spc="-50" dirty="0">
                    <a:solidFill>
                      <a:srgbClr val="000000"/>
                    </a:solidFill>
                    <a:latin typeface="微软雅黑" pitchFamily="34" charset="0"/>
                    <a:ea typeface="楷体" pitchFamily="34" charset="-122"/>
                    <a:cs typeface="微软雅黑" pitchFamily="34" charset="-120"/>
                  </a:rPr>
                  <a:t>下图显示全球年均温偏差趋势与各年偏差值</a:t>
                </a:r>
                <a:r>
                  <a:rPr lang="en-US" altLang="zh-CN" sz="2000" b="0" i="0" spc="-50" dirty="0">
                    <a:solidFill>
                      <a:srgbClr val="000000"/>
                    </a:solidFill>
                    <a:latin typeface="Times New Roman" pitchFamily="34" charset="0"/>
                    <a:ea typeface="KaiTi" pitchFamily="34" charset="-122"/>
                    <a:cs typeface="Times New Roman" pitchFamily="34" charset="-120"/>
                  </a:rPr>
                  <a:t>。读图，完成下题。</a:t>
                </a:r>
                <a:endParaRPr lang="en-US" altLang="zh-CN" sz="2000" spc="-50" dirty="0"/>
              </a:p>
            </p:txBody>
          </p:sp>
        </mc:Choice>
        <mc:Fallback>
          <p:sp>
            <p:nvSpPr>
              <p:cNvPr id="2" name="QM_5_BD.1_1#b063a75d3?pid=2bf35a053&amp;color=0,0,0&amp;vtp=1&amp;bt=1&amp;bbb=1&amp;hb=1"/>
              <p:cNvSpPr>
                <a:spLocks noRot="1" noChangeAspect="1" noMove="1" noResize="1" noEditPoints="1" noAdjustHandles="1" noChangeArrowheads="1" noChangeShapeType="1" noTextEdit="1"/>
              </p:cNvSpPr>
              <p:nvPr/>
            </p:nvSpPr>
            <p:spPr>
              <a:xfrm>
                <a:off x="722376" y="972000"/>
                <a:ext cx="10753344" cy="1300353"/>
              </a:xfrm>
              <a:prstGeom prst="rect">
                <a:avLst/>
              </a:prstGeom>
              <a:blipFill>
                <a:blip r:embed="rId3"/>
                <a:stretch>
                  <a:fillRect l="-1474" r="-1587" b="-11682"/>
                </a:stretch>
              </a:blipFill>
              <a:ln/>
            </p:spPr>
            <p:txBody>
              <a:bodyPr/>
              <a:lstStyle/>
              <a:p>
                <a:r>
                  <a:rPr lang="zh-CN" altLang="en-US">
                    <a:noFill/>
                  </a:rPr>
                  <a:t> </a:t>
                </a:r>
              </a:p>
            </p:txBody>
          </p:sp>
        </mc:Fallback>
      </mc:AlternateContent>
      <p:pic>
        <p:nvPicPr>
          <p:cNvPr id="3" name="QM_5_BD.1_2#b063a75d3?pid=2bf35a053&amp;color=0,0,0&amp;tib=255,255,255&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3730752" y="2406846"/>
            <a:ext cx="4736592" cy="2276856"/>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4" name="QC_6_BD.2_1#0aa13006b?pid=b063a75d3&amp;color=0,0,0&amp;vtp=1&amp;bt=1&amp;bbb=1">
            <a:extLst>
              <a:ext uri="{FF2B5EF4-FFF2-40B4-BE49-F238E27FC236}">
                <a16:creationId xmlns:a16="http://schemas.microsoft.com/office/drawing/2014/main" id="{2E9AC0E9-A99E-1A2B-8802-433A1ABA5C25}"/>
              </a:ext>
            </a:extLst>
          </p:cNvPr>
          <p:cNvSpPr/>
          <p:nvPr/>
        </p:nvSpPr>
        <p:spPr>
          <a:xfrm>
            <a:off x="722376" y="4819846"/>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a:t>
            </a:r>
            <a:r>
              <a:rPr lang="en-US" altLang="zh-CN" sz="2000" b="0" i="0">
                <a:solidFill>
                  <a:srgbClr val="000000"/>
                </a:solidFill>
                <a:latin typeface="微软雅黑" pitchFamily="34" charset="0"/>
                <a:ea typeface="微软雅黑" pitchFamily="34" charset="-122"/>
                <a:cs typeface="微软雅黑" pitchFamily="34" charset="-120"/>
              </a:rPr>
              <a:t>据图可知(</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5" name="QC_6_AN.3_1#0aa13006b.bracket?pid=b063a75d3&amp;color=0,0,0&amp;vpa=1&amp;vtp=1">
            <a:extLst>
              <a:ext uri="{FF2B5EF4-FFF2-40B4-BE49-F238E27FC236}">
                <a16:creationId xmlns:a16="http://schemas.microsoft.com/office/drawing/2014/main" id="{CA4978FA-258D-1C32-80F5-C56580E71F9E}"/>
              </a:ext>
            </a:extLst>
          </p:cNvPr>
          <p:cNvSpPr/>
          <p:nvPr/>
        </p:nvSpPr>
        <p:spPr>
          <a:xfrm>
            <a:off x="2149539" y="4819846"/>
            <a:ext cx="355600"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C</a:t>
            </a:r>
            <a:endParaRPr lang="en-US" altLang="zh-CN" sz="2000" dirty="0"/>
          </a:p>
        </p:txBody>
      </p:sp>
      <p:sp>
        <p:nvSpPr>
          <p:cNvPr id="6" name="QC_6_BD.2_2#0aa13006b.choices?pid=b063a75d3&amp;color=0,0,0&amp;vtp=1&amp;bbb=1">
            <a:extLst>
              <a:ext uri="{FF2B5EF4-FFF2-40B4-BE49-F238E27FC236}">
                <a16:creationId xmlns:a16="http://schemas.microsoft.com/office/drawing/2014/main" id="{3345FCB2-B1ED-6A8B-4876-ECB7A1606838}"/>
              </a:ext>
            </a:extLst>
          </p:cNvPr>
          <p:cNvSpPr/>
          <p:nvPr/>
        </p:nvSpPr>
        <p:spPr>
          <a:xfrm>
            <a:off x="722376" y="5287587"/>
            <a:ext cx="10753344" cy="843153"/>
          </a:xfrm>
          <a:prstGeom prst="rect">
            <a:avLst/>
          </a:prstGeom>
          <a:noFill/>
          <a:ln/>
        </p:spPr>
        <p:txBody>
          <a:bodyPr wrap="none" lIns="0" tIns="0" rIns="0" bIns="0" rtlCol="0" anchor="t"/>
          <a:lstStyle/>
          <a:p>
            <a:pPr latinLnBrk="1">
              <a:lnSpc>
                <a:spcPts val="3600"/>
              </a:lnSpc>
              <a:tabLst>
                <a:tab pos="5483957"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.工业革命前全球气温已经很高</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.各年平均气温偏差值持续上升</a:t>
            </a:r>
            <a:endParaRPr lang="en-US" altLang="zh-CN" sz="2000" dirty="0"/>
          </a:p>
          <a:p>
            <a:pPr latinLnBrk="1">
              <a:lnSpc>
                <a:spcPts val="3400"/>
              </a:lnSpc>
              <a:tabLst>
                <a:tab pos="5483957" algn="l"/>
              </a:tabLst>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20世纪后期以来气温上升显著</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.2024年气温与平均值偏差最大</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fade">
                                      <p:cBhvr>
                                        <p:cTn id="10"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animBg="1"/>
    </p:bldLst>
  </p:timing>
</p:sld>
</file>

<file path=ppt/slides/slide30.xml><?xml version="1.0" encoding="utf-8"?>
<p:sld xmlns:a="http://schemas.openxmlformats.org/drawingml/2006/main" xmlns:r="http://schemas.openxmlformats.org/officeDocument/2006/relationships" xmlns:p="http://schemas.openxmlformats.org/presentationml/2006/main">
  <p:cSld name="Slide 31&amp;si=31">
    <p:spTree>
      <p:nvGrpSpPr>
        <p:cNvPr id="1" name=""/>
        <p:cNvGrpSpPr/>
        <p:nvPr/>
      </p:nvGrpSpPr>
      <p:grpSpPr>
        <a:xfrm>
          <a:off x="0" y="0"/>
          <a:ext cx="0" cy="0"/>
          <a:chOff x="0" y="0"/>
          <a:chExt cx="0" cy="0"/>
        </a:xfrm>
      </p:grpSpPr>
      <p:sp>
        <p:nvSpPr>
          <p:cNvPr id="2" name="C_3#7aef00ad3.fixed?pid=77a212488&amp;color=100,146,38&amp;vtp=1"/>
          <p:cNvSpPr/>
          <p:nvPr/>
        </p:nvSpPr>
        <p:spPr>
          <a:xfrm>
            <a:off x="5276088" y="905256"/>
            <a:ext cx="1609344" cy="1197864"/>
          </a:xfrm>
          <a:prstGeom prst="rect">
            <a:avLst/>
          </a:prstGeom>
          <a:noFill/>
          <a:ln/>
        </p:spPr>
        <p:txBody>
          <a:bodyPr wrap="square" lIns="0" tIns="0" rIns="0" bIns="0" rtlCol="0" anchor="ctr"/>
          <a:lstStyle/>
          <a:p>
            <a:pPr algn="ctr" latinLnBrk="1">
              <a:lnSpc>
                <a:spcPct val="100000"/>
              </a:lnSpc>
            </a:pPr>
            <a:r>
              <a:rPr lang="en-US" altLang="zh-CN" sz="7200" b="1" i="0" dirty="0">
                <a:solidFill>
                  <a:srgbClr val="649226"/>
                </a:solidFill>
                <a:latin typeface="微软雅黑" pitchFamily="34" charset="0"/>
                <a:ea typeface="微软雅黑" pitchFamily="34" charset="-122"/>
                <a:cs typeface="微软雅黑" pitchFamily="34" charset="-120"/>
              </a:rPr>
              <a:t>4</a:t>
            </a:r>
            <a:endParaRPr lang="en-US" altLang="zh-CN" sz="7200" dirty="0"/>
          </a:p>
        </p:txBody>
      </p:sp>
      <p:sp>
        <p:nvSpPr>
          <p:cNvPr id="3" name="C_3#7aef00ad3.fixed?pid=77a212488&amp;color=255,255,255&amp;vtp=1&amp;bbb=1"/>
          <p:cNvSpPr/>
          <p:nvPr/>
        </p:nvSpPr>
        <p:spPr>
          <a:xfrm>
            <a:off x="0" y="3493008"/>
            <a:ext cx="12188952" cy="768096"/>
          </a:xfrm>
          <a:prstGeom prst="rect">
            <a:avLst/>
          </a:prstGeom>
          <a:noFill/>
          <a:ln/>
        </p:spPr>
        <p:txBody>
          <a:bodyPr wrap="none" lIns="0" tIns="0" rIns="0" bIns="0" rtlCol="0" anchor="ctr"/>
          <a:lstStyle/>
          <a:p>
            <a:pPr algn="ctr" latinLnBrk="1">
              <a:lnSpc>
                <a:spcPts val="5400"/>
              </a:lnSpc>
            </a:pPr>
            <a:r>
              <a:rPr lang="en-US" altLang="zh-CN" sz="4400" b="1" i="0" dirty="0">
                <a:solidFill>
                  <a:srgbClr val="FFFFFF"/>
                </a:solidFill>
                <a:latin typeface="SimHei" pitchFamily="34" charset="0"/>
                <a:ea typeface="SimHei" pitchFamily="34" charset="-122"/>
                <a:cs typeface="SimHei" pitchFamily="34" charset="-120"/>
              </a:rPr>
              <a:t>第四节</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SimHei" pitchFamily="34" charset="0"/>
                <a:ea typeface="SimHei" pitchFamily="34" charset="-122"/>
                <a:cs typeface="SimHei" pitchFamily="34" charset="-120"/>
              </a:rPr>
              <a:t>全球气候变化与国家安全</a:t>
            </a:r>
            <a:endParaRPr lang="en-US" altLang="zh-CN" sz="4400" dirty="0"/>
          </a:p>
        </p:txBody>
      </p:sp>
      <p:pic>
        <p:nvPicPr>
          <p:cNvPr id="4" name="C_3#7aef00ad3.fixed?pid=77a212488&amp;color=0,0,0&amp;tib=255,255,255&amp;vtp=1" descr="preencoded.png"/>
          <p:cNvPicPr>
            <a:picLocks noChangeAspect="1"/>
          </p:cNvPicPr>
          <p:nvPr/>
        </p:nvPicPr>
        <p:blipFill>
          <a:blip r:embed="rId3"/>
          <a:stretch>
            <a:fillRect/>
          </a:stretch>
        </p:blipFill>
        <p:spPr>
          <a:xfrm>
            <a:off x="9939528" y="4507992"/>
            <a:ext cx="402336" cy="438912"/>
          </a:xfrm>
          <a:prstGeom prst="rect">
            <a:avLst/>
          </a:prstGeom>
        </p:spPr>
      </p:pic>
      <p:sp>
        <p:nvSpPr>
          <p:cNvPr id="5" name="C_3_BD#7aef00ad3.fixed?pid=77a212488&amp;color=255,255,255&amp;vtp=1&amp;bbb=1"/>
          <p:cNvSpPr/>
          <p:nvPr/>
        </p:nvSpPr>
        <p:spPr>
          <a:xfrm>
            <a:off x="10460736" y="4379944"/>
            <a:ext cx="1709928" cy="566992"/>
          </a:xfrm>
          <a:prstGeom prst="rect">
            <a:avLst/>
          </a:prstGeom>
          <a:noFill/>
          <a:ln/>
        </p:spPr>
        <p:txBody>
          <a:bodyPr wrap="none" lIns="0" tIns="0" rIns="0" bIns="0" rtlCol="0" anchor="ctr"/>
          <a:lstStyle/>
          <a:p>
            <a:pPr algn="l" latinLnBrk="1">
              <a:lnSpc>
                <a:spcPts val="5000"/>
              </a:lnSpc>
            </a:pPr>
            <a:r>
              <a:rPr lang="en-US" altLang="zh-CN" sz="2800" b="1" i="0" dirty="0">
                <a:solidFill>
                  <a:srgbClr val="FFFFFF"/>
                </a:solidFill>
                <a:latin typeface="SimHei" pitchFamily="34" charset="0"/>
                <a:ea typeface="SimHei" pitchFamily="34" charset="-122"/>
                <a:cs typeface="SimHei" pitchFamily="34" charset="-120"/>
              </a:rPr>
              <a:t>刷提升</a:t>
            </a:r>
            <a:endParaRPr lang="en-US" altLang="zh-CN" sz="2800" dirty="0"/>
          </a:p>
        </p:txBody>
      </p:sp>
    </p:spTree>
  </p:cSld>
  <p:clrMapOvr>
    <a:masterClrMapping/>
  </p:clrMapOvr>
  <p:transition>
    <p:fade/>
  </p:transition>
</p:sld>
</file>

<file path=ppt/slides/slide31.xml><?xml version="1.0" encoding="utf-8"?>
<p:sld xmlns:a="http://schemas.openxmlformats.org/drawingml/2006/main" xmlns:r="http://schemas.openxmlformats.org/officeDocument/2006/relationships" xmlns:p="http://schemas.openxmlformats.org/presentationml/2006/main">
  <p:cSld name="Slide 32&amp;si=32">
    <p:spTree>
      <p:nvGrpSpPr>
        <p:cNvPr id="1" name=""/>
        <p:cNvGrpSpPr/>
        <p:nvPr/>
      </p:nvGrpSpPr>
      <p:grpSpPr>
        <a:xfrm>
          <a:off x="0" y="0"/>
          <a:ext cx="0" cy="0"/>
          <a:chOff x="0" y="0"/>
          <a:chExt cx="0" cy="0"/>
        </a:xfrm>
      </p:grpSpPr>
      <p:sp>
        <p:nvSpPr>
          <p:cNvPr id="2" name="QM_4_BD.43_1#7c770e69e?pid=7aef00ad3&amp;color=0,0,0&amp;vtp=1&amp;bt=1&amp;bbb=1&amp;hb=1"/>
          <p:cNvSpPr/>
          <p:nvPr/>
        </p:nvSpPr>
        <p:spPr>
          <a:xfrm>
            <a:off x="722376" y="972000"/>
            <a:ext cx="10753344" cy="26719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仿宋" pitchFamily="34" charset="0"/>
                <a:ea typeface="仿宋" pitchFamily="34" charset="-122"/>
                <a:cs typeface="仿宋" pitchFamily="34" charset="-120"/>
              </a:rPr>
              <a:t>[福建三明2025高二期末]</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楷体" pitchFamily="34" charset="-122"/>
                <a:cs typeface="微软雅黑" pitchFamily="34" charset="-120"/>
              </a:rPr>
              <a:t>人类福祉碳强度</a:t>
            </a:r>
            <a:r>
              <a:rPr lang="en-US" altLang="zh-CN" sz="2000" b="0" i="0" dirty="0">
                <a:solidFill>
                  <a:srgbClr val="000000"/>
                </a:solidFill>
                <a:latin typeface="Times New Roman" pitchFamily="34" charset="0"/>
                <a:ea typeface="KaiTi" pitchFamily="34" charset="-122"/>
                <a:cs typeface="Times New Roman" pitchFamily="34" charset="-120"/>
              </a:rPr>
              <a:t>（CIWB</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是衡量区域在实现人类福祉过程中碳排放强</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度的指标</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净人均二氧化碳排放指数</a:t>
            </a:r>
            <a:r>
              <a:rPr lang="en-US" altLang="zh-CN" sz="2000" b="0" i="0" dirty="0">
                <a:solidFill>
                  <a:srgbClr val="000000"/>
                </a:solidFill>
                <a:latin typeface="Times New Roman" pitchFamily="34" charset="0"/>
                <a:ea typeface="KaiTi" pitchFamily="34" charset="-122"/>
                <a:cs typeface="Times New Roman" pitchFamily="34" charset="-120"/>
              </a:rPr>
              <a:t>（NPC）</a:t>
            </a:r>
            <a:r>
              <a:rPr lang="en-US" altLang="zh-CN" sz="2000" b="0" i="0" dirty="0">
                <a:solidFill>
                  <a:srgbClr val="000000"/>
                </a:solidFill>
                <a:latin typeface="微软雅黑" pitchFamily="34" charset="0"/>
                <a:ea typeface="楷体" pitchFamily="34" charset="-122"/>
                <a:cs typeface="微软雅黑" pitchFamily="34" charset="-120"/>
              </a:rPr>
              <a:t>是衡量一个国家或地区在考虑碳汇</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如森林吸收</a:t>
            </a:r>
            <a:r>
              <a:rPr lang="en-US" altLang="zh-CN" sz="2000" b="0" i="0">
                <a:solidFill>
                  <a:srgbClr val="000000"/>
                </a:solidFill>
                <a:latin typeface="Times New Roman" pitchFamily="34" charset="0"/>
                <a:ea typeface="KaiTi" pitchFamily="34" charset="-122"/>
                <a:cs typeface="Times New Roman" pitchFamily="34" charset="-120"/>
              </a:rPr>
              <a:t>）</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后</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实际由人类活动净排放到大气中的二氧化碳人均量的指标</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人类发展指数</a:t>
            </a:r>
            <a:r>
              <a:rPr lang="en-US" altLang="zh-CN" sz="2000" b="0" i="0" dirty="0">
                <a:solidFill>
                  <a:srgbClr val="000000"/>
                </a:solidFill>
                <a:latin typeface="Times New Roman" pitchFamily="34" charset="0"/>
                <a:ea typeface="KaiTi" pitchFamily="34" charset="-122"/>
                <a:cs typeface="Times New Roman" pitchFamily="34" charset="-120"/>
              </a:rPr>
              <a:t>（HDI</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可衡量一</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个国家或地区的全面发展水平</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主要由健康长寿</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知识的获取和生活水平三部分构成</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其相关关</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系为</a:t>
            </a:r>
            <a:r>
              <a:rPr lang="en-US" altLang="zh-CN" sz="2000" b="0" i="0" dirty="0">
                <a:solidFill>
                  <a:srgbClr val="000000"/>
                </a:solidFill>
                <a:latin typeface="Times New Roman" pitchFamily="34" charset="0"/>
                <a:ea typeface="KaiTi" pitchFamily="34" charset="-122"/>
                <a:cs typeface="Times New Roman" pitchFamily="34" charset="-120"/>
              </a:rPr>
              <a:t>CIWB=NPC/HDI。</a:t>
            </a:r>
            <a:r>
              <a:rPr lang="en-US" altLang="zh-CN" sz="2000" b="0" i="0" dirty="0">
                <a:solidFill>
                  <a:srgbClr val="000000"/>
                </a:solidFill>
                <a:latin typeface="微软雅黑" pitchFamily="34" charset="0"/>
                <a:ea typeface="楷体" pitchFamily="34" charset="-122"/>
                <a:cs typeface="微软雅黑" pitchFamily="34" charset="-120"/>
              </a:rPr>
              <a:t>下图展示了</a:t>
            </a:r>
            <a:r>
              <a:rPr lang="en-US" altLang="zh-CN" sz="2000" b="0" i="0" dirty="0">
                <a:solidFill>
                  <a:srgbClr val="000000"/>
                </a:solidFill>
                <a:latin typeface="Times New Roman" pitchFamily="34" charset="0"/>
                <a:ea typeface="KaiTi" pitchFamily="34" charset="-122"/>
                <a:cs typeface="Times New Roman" pitchFamily="34" charset="-120"/>
              </a:rPr>
              <a:t>2011—2020</a:t>
            </a:r>
            <a:r>
              <a:rPr lang="en-US" altLang="zh-CN" sz="2000" b="0" i="0" dirty="0">
                <a:solidFill>
                  <a:srgbClr val="000000"/>
                </a:solidFill>
                <a:latin typeface="微软雅黑" pitchFamily="34" charset="0"/>
                <a:ea typeface="楷体" pitchFamily="34" charset="-122"/>
                <a:cs typeface="微软雅黑" pitchFamily="34" charset="-120"/>
              </a:rPr>
              <a:t>年中国各地人类福祉碳强度</a:t>
            </a:r>
            <a:r>
              <a:rPr lang="en-US" altLang="zh-CN" sz="2000" b="0" i="0" dirty="0">
                <a:solidFill>
                  <a:srgbClr val="000000"/>
                </a:solidFill>
                <a:latin typeface="Times New Roman" pitchFamily="34" charset="0"/>
                <a:ea typeface="KaiTi" pitchFamily="34" charset="-122"/>
                <a:cs typeface="Times New Roman" pitchFamily="34" charset="-120"/>
              </a:rPr>
              <a:t>（CIWB）</a:t>
            </a:r>
            <a:r>
              <a:rPr lang="en-US" altLang="zh-CN" sz="2000" b="0" i="0">
                <a:solidFill>
                  <a:srgbClr val="000000"/>
                </a:solidFill>
                <a:latin typeface="微软雅黑" pitchFamily="34" charset="0"/>
                <a:ea typeface="楷体" pitchFamily="34" charset="-122"/>
                <a:cs typeface="微软雅黑" pitchFamily="34" charset="-120"/>
              </a:rPr>
              <a:t>时空格局</a:t>
            </a:r>
            <a:r>
              <a:rPr lang="en-US" altLang="zh-CN" sz="2000" b="0" i="0">
                <a:solidFill>
                  <a:srgbClr val="000000"/>
                </a:solidFill>
                <a:latin typeface="Times New Roman" pitchFamily="34" charset="0"/>
                <a:ea typeface="KaiTi" pitchFamily="34" charset="-122"/>
                <a:cs typeface="Times New Roman" pitchFamily="34" charset="-120"/>
              </a:rPr>
              <a:t>。</a:t>
            </a:r>
          </a:p>
          <a:p>
            <a:pPr latinLnBrk="1">
              <a:lnSpc>
                <a:spcPts val="3400"/>
              </a:lnSpc>
            </a:pPr>
            <a:r>
              <a:rPr lang="en-US" altLang="zh-CN" sz="2000" b="0" i="0">
                <a:solidFill>
                  <a:srgbClr val="000000"/>
                </a:solidFill>
                <a:latin typeface="Times New Roman" pitchFamily="34" charset="0"/>
                <a:ea typeface="KaiTi" pitchFamily="34" charset="-122"/>
                <a:cs typeface="Times New Roman" pitchFamily="34" charset="-120"/>
              </a:rPr>
              <a:t>据此完成下面小题</a:t>
            </a:r>
            <a:r>
              <a:rPr lang="en-US" altLang="zh-CN" sz="2000" b="0" i="0" dirty="0">
                <a:solidFill>
                  <a:srgbClr val="000000"/>
                </a:solidFill>
                <a:latin typeface="Times New Roman" pitchFamily="34" charset="0"/>
                <a:ea typeface="KaiTi" pitchFamily="34" charset="-122"/>
                <a:cs typeface="Times New Roman" pitchFamily="34" charset="-120"/>
              </a:rPr>
              <a:t>。</a:t>
            </a:r>
            <a:endParaRPr lang="en-US" altLang="zh-CN" sz="2000" dirty="0"/>
          </a:p>
        </p:txBody>
      </p:sp>
    </p:spTree>
  </p:cSld>
  <p:clrMapOvr>
    <a:masterClrMapping/>
  </p:clrMapOvr>
  <p:transition>
    <p:fade/>
  </p:transition>
</p:sld>
</file>

<file path=ppt/slides/slide32.xml><?xml version="1.0" encoding="utf-8"?>
<p:sld xmlns:a="http://schemas.openxmlformats.org/drawingml/2006/main" xmlns:r="http://schemas.openxmlformats.org/officeDocument/2006/relationships" xmlns:p="http://schemas.openxmlformats.org/presentationml/2006/main">
  <p:cSld name="Slide 33&amp;si=33">
    <p:spTree>
      <p:nvGrpSpPr>
        <p:cNvPr id="1" name=""/>
        <p:cNvGrpSpPr/>
        <p:nvPr/>
      </p:nvGrpSpPr>
      <p:grpSpPr>
        <a:xfrm>
          <a:off x="0" y="0"/>
          <a:ext cx="0" cy="0"/>
          <a:chOff x="0" y="0"/>
          <a:chExt cx="0" cy="0"/>
        </a:xfrm>
      </p:grpSpPr>
      <p:pic>
        <p:nvPicPr>
          <p:cNvPr id="2" name="QM_4_BD.43_3#7c770e69e?htil=1&amp;pid=7aef00ad3&amp;color=0,0,0&amp;tib=255,255,255&amp;vtp=1&amp;bt=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1636776" y="972000"/>
            <a:ext cx="3538728" cy="2715768"/>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3" name="QM_4_BD.43_4#7c770e69e?htil=1&amp;pid=7aef00ad3&amp;color=0,0,0&amp;tib=255,255,255&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7013448" y="972000"/>
            <a:ext cx="3538728" cy="2715768"/>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4" name="QC_5_BD.44_1#6ea175a89?pid=7c770e69e&amp;color=0,0,0&amp;vtp=1&amp;bt=1&amp;bbb=1">
            <a:extLst>
              <a:ext uri="{FF2B5EF4-FFF2-40B4-BE49-F238E27FC236}">
                <a16:creationId xmlns:a16="http://schemas.microsoft.com/office/drawing/2014/main" id="{D83F6467-D994-A2F5-2948-398F47363F6C}"/>
              </a:ext>
            </a:extLst>
          </p:cNvPr>
          <p:cNvSpPr/>
          <p:nvPr/>
        </p:nvSpPr>
        <p:spPr>
          <a:xfrm>
            <a:off x="722376" y="3818832"/>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1.关于2011—2020</a:t>
            </a:r>
            <a:r>
              <a:rPr lang="en-US" altLang="zh-CN" sz="2000" b="0" i="0">
                <a:solidFill>
                  <a:srgbClr val="000000"/>
                </a:solidFill>
                <a:latin typeface="微软雅黑" pitchFamily="34" charset="0"/>
                <a:ea typeface="微软雅黑" pitchFamily="34" charset="-122"/>
                <a:cs typeface="微软雅黑" pitchFamily="34" charset="-120"/>
              </a:rPr>
              <a:t>年我国省域人类福祉碳强度的描述正确的是(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5" name="QC_5_AN.45_1#6ea175a89.bracket?pid=7c770e69e&amp;color=0,0,0&amp;vpa=13&amp;vtp=1">
            <a:extLst>
              <a:ext uri="{FF2B5EF4-FFF2-40B4-BE49-F238E27FC236}">
                <a16:creationId xmlns:a16="http://schemas.microsoft.com/office/drawing/2014/main" id="{51E5CA72-3A73-B133-E402-7D245628B9F5}"/>
              </a:ext>
            </a:extLst>
          </p:cNvPr>
          <p:cNvSpPr/>
          <p:nvPr/>
        </p:nvSpPr>
        <p:spPr>
          <a:xfrm>
            <a:off x="7923276" y="3818832"/>
            <a:ext cx="385763"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D</a:t>
            </a:r>
            <a:endParaRPr lang="en-US" altLang="zh-CN" sz="2000" dirty="0"/>
          </a:p>
        </p:txBody>
      </p:sp>
      <p:sp>
        <p:nvSpPr>
          <p:cNvPr id="6" name="QC_5_BD.44_2#6ea175a89.choices?pid=7c770e69e&amp;color=0,0,0&amp;vtp=1&amp;bbb=1">
            <a:extLst>
              <a:ext uri="{FF2B5EF4-FFF2-40B4-BE49-F238E27FC236}">
                <a16:creationId xmlns:a16="http://schemas.microsoft.com/office/drawing/2014/main" id="{D2085E75-1700-2919-4C4C-DFEEDED1A51E}"/>
              </a:ext>
            </a:extLst>
          </p:cNvPr>
          <p:cNvSpPr/>
          <p:nvPr/>
        </p:nvSpPr>
        <p:spPr>
          <a:xfrm>
            <a:off x="722376" y="4281493"/>
            <a:ext cx="10753344" cy="843153"/>
          </a:xfrm>
          <a:prstGeom prst="rect">
            <a:avLst/>
          </a:prstGeom>
          <a:noFill/>
          <a:ln/>
        </p:spPr>
        <p:txBody>
          <a:bodyPr wrap="none" lIns="0" tIns="0" rIns="0" bIns="0" rtlCol="0" anchor="t"/>
          <a:lstStyle/>
          <a:p>
            <a:pPr latinLnBrk="1">
              <a:lnSpc>
                <a:spcPts val="3600"/>
              </a:lnSpc>
              <a:tabLst>
                <a:tab pos="5483957" algn="l"/>
              </a:tabLst>
            </a:pPr>
            <a:r>
              <a:rPr lang="en-US" altLang="zh-CN" sz="2000" b="0" i="0" dirty="0">
                <a:solidFill>
                  <a:srgbClr val="000000"/>
                </a:solidFill>
                <a:latin typeface="微软雅黑" pitchFamily="34" charset="0"/>
                <a:ea typeface="微软雅黑" pitchFamily="34" charset="-122"/>
                <a:cs typeface="微软雅黑" pitchFamily="34" charset="-120"/>
              </a:rPr>
              <a:t>A.东部沿海</a:t>
            </a:r>
            <a:r>
              <a:rPr lang="en-US" altLang="zh-CN" sz="2000" b="0" i="0">
                <a:solidFill>
                  <a:srgbClr val="000000"/>
                </a:solidFill>
                <a:latin typeface="微软雅黑" pitchFamily="34" charset="0"/>
                <a:ea typeface="微软雅黑" pitchFamily="34" charset="-122"/>
                <a:cs typeface="微软雅黑" pitchFamily="34" charset="-120"/>
              </a:rPr>
              <a:t>CIWB下降多于中西部</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.全国所有地区CIWB均呈现下降趋势</a:t>
            </a:r>
            <a:endParaRPr lang="en-US" altLang="zh-CN" sz="2000" dirty="0"/>
          </a:p>
          <a:p>
            <a:pPr latinLnBrk="1">
              <a:lnSpc>
                <a:spcPts val="3400"/>
              </a:lnSpc>
              <a:tabLst>
                <a:tab pos="5483957" algn="l"/>
              </a:tabLst>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.青藏高原地区</a:t>
            </a:r>
            <a:r>
              <a:rPr lang="en-US" altLang="zh-CN" sz="2000" b="0" i="0">
                <a:solidFill>
                  <a:srgbClr val="000000"/>
                </a:solidFill>
                <a:latin typeface="微软雅黑" pitchFamily="34" charset="0"/>
                <a:ea typeface="微软雅黑" pitchFamily="34" charset="-122"/>
                <a:cs typeface="微软雅黑" pitchFamily="34" charset="-120"/>
              </a:rPr>
              <a:t>CIWB始终保持全国最低值</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.东北三省CIWB始终保持“南高北低”</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fade">
                                      <p:cBhvr>
                                        <p:cTn id="10"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animBg="1"/>
    </p:bldLst>
  </p:timing>
</p:sld>
</file>

<file path=ppt/slides/slide33.xml><?xml version="1.0" encoding="utf-8"?>
<p:sld xmlns:a="http://schemas.openxmlformats.org/drawingml/2006/main" xmlns:r="http://schemas.openxmlformats.org/officeDocument/2006/relationships" xmlns:p="http://schemas.openxmlformats.org/presentationml/2006/main">
  <p:cSld name="Slide 35&amp;si=35">
    <p:spTree>
      <p:nvGrpSpPr>
        <p:cNvPr id="1" name=""/>
        <p:cNvGrpSpPr/>
        <p:nvPr/>
      </p:nvGrpSpPr>
      <p:grpSpPr>
        <a:xfrm>
          <a:off x="0" y="0"/>
          <a:ext cx="0" cy="0"/>
          <a:chOff x="0" y="0"/>
          <a:chExt cx="0" cy="0"/>
        </a:xfrm>
      </p:grpSpPr>
      <p:sp>
        <p:nvSpPr>
          <p:cNvPr id="2" name="QC_5_AS.46_1#6ea175a89?vop=1&amp;pid=7c770e69e&amp;color=0,0,0&amp;vtp=1&amp;bt=1&amp;bbb=1&amp;hb=1"/>
          <p:cNvSpPr/>
          <p:nvPr/>
        </p:nvSpPr>
        <p:spPr>
          <a:xfrm>
            <a:off x="722376" y="972000"/>
            <a:ext cx="10753344" cy="22405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本题考查读图分析能力。读图可知，东部沿海大部分地区CIWB不变</a:t>
            </a:r>
            <a:r>
              <a:rPr lang="en-US" altLang="zh-CN" sz="2000" b="0" i="0">
                <a:solidFill>
                  <a:srgbClr val="000000"/>
                </a:solidFill>
                <a:latin typeface="微软雅黑" pitchFamily="34" charset="0"/>
                <a:ea typeface="微软雅黑" pitchFamily="34" charset="-122"/>
                <a:cs typeface="微软雅黑" pitchFamily="34" charset="-120"/>
              </a:rPr>
              <a:t>，而中西部地区大多</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降低</a:t>
            </a:r>
            <a:r>
              <a:rPr lang="en-US" altLang="zh-CN" sz="2000" b="0" i="0" dirty="0">
                <a:solidFill>
                  <a:srgbClr val="000000"/>
                </a:solidFill>
                <a:latin typeface="微软雅黑" pitchFamily="34" charset="0"/>
                <a:ea typeface="微软雅黑" pitchFamily="34" charset="-122"/>
                <a:cs typeface="微软雅黑" pitchFamily="34" charset="-120"/>
              </a:rPr>
              <a:t>，A错误；并非所有地区CIWB均呈下降趋势，如辽宁、内蒙古等基本不变，B错误</a:t>
            </a:r>
            <a:r>
              <a:rPr lang="en-US" altLang="zh-CN" sz="2000" b="0" i="0">
                <a:solidFill>
                  <a:srgbClr val="000000"/>
                </a:solidFill>
                <a:latin typeface="微软雅黑" pitchFamily="34" charset="0"/>
                <a:ea typeface="微软雅黑" pitchFamily="34" charset="-122"/>
                <a:cs typeface="微软雅黑" pitchFamily="34" charset="-120"/>
              </a:rPr>
              <a:t>；青藏高</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原地区的青海省</a:t>
            </a:r>
            <a:r>
              <a:rPr lang="en-US" altLang="zh-CN" sz="2000" b="0" i="0" dirty="0">
                <a:solidFill>
                  <a:srgbClr val="000000"/>
                </a:solidFill>
                <a:latin typeface="微软雅黑" pitchFamily="34" charset="0"/>
                <a:ea typeface="微软雅黑" pitchFamily="34" charset="-122"/>
                <a:cs typeface="微软雅黑" pitchFamily="34" charset="-120"/>
              </a:rPr>
              <a:t>2011年到2020年CIWB数值降低，但依然较高，而西藏无数据</a:t>
            </a:r>
            <a:r>
              <a:rPr lang="en-US" altLang="zh-CN" sz="2000" b="0" i="0">
                <a:solidFill>
                  <a:srgbClr val="000000"/>
                </a:solidFill>
                <a:latin typeface="微软雅黑" pitchFamily="34" charset="0"/>
                <a:ea typeface="微软雅黑" pitchFamily="34" charset="-122"/>
                <a:cs typeface="微软雅黑" pitchFamily="34" charset="-120"/>
              </a:rPr>
              <a:t>，不能说明青藏高</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原地区</a:t>
            </a:r>
            <a:r>
              <a:rPr lang="en-US" altLang="zh-CN" sz="2000" b="0" i="0" dirty="0">
                <a:solidFill>
                  <a:srgbClr val="000000"/>
                </a:solidFill>
                <a:latin typeface="微软雅黑" pitchFamily="34" charset="0"/>
                <a:ea typeface="微软雅黑" pitchFamily="34" charset="-122"/>
                <a:cs typeface="微软雅黑" pitchFamily="34" charset="-120"/>
              </a:rPr>
              <a:t>CIWB始终最低，C错误；辽宁的CIWB高于吉林和黑龙江，东北三省CIWB始终保持</a:t>
            </a:r>
            <a:r>
              <a:rPr lang="en-US" altLang="zh-CN" sz="2000" b="0" i="0">
                <a:solidFill>
                  <a:srgbClr val="000000"/>
                </a:solidFill>
                <a:latin typeface="微软雅黑" pitchFamily="34" charset="0"/>
                <a:ea typeface="微软雅黑" pitchFamily="34" charset="-122"/>
                <a:cs typeface="微软雅黑" pitchFamily="34" charset="-120"/>
              </a:rPr>
              <a:t>“南</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高北低</a:t>
            </a:r>
            <a:r>
              <a:rPr lang="en-US" altLang="zh-CN" sz="2000" b="0" i="0" dirty="0">
                <a:solidFill>
                  <a:srgbClr val="000000"/>
                </a:solidFill>
                <a:latin typeface="微软雅黑" pitchFamily="34" charset="0"/>
                <a:ea typeface="微软雅黑" pitchFamily="34" charset="-122"/>
                <a:cs typeface="微软雅黑" pitchFamily="34" charset="-120"/>
              </a:rPr>
              <a:t>”，D正确。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34.xml><?xml version="1.0" encoding="utf-8"?>
<p:sld xmlns:a="http://schemas.openxmlformats.org/drawingml/2006/main" xmlns:r="http://schemas.openxmlformats.org/officeDocument/2006/relationships" xmlns:p="http://schemas.openxmlformats.org/presentationml/2006/main">
  <p:cSld name="Slide 36&amp;si=36">
    <p:spTree>
      <p:nvGrpSpPr>
        <p:cNvPr id="1" name=""/>
        <p:cNvGrpSpPr/>
        <p:nvPr/>
      </p:nvGrpSpPr>
      <p:grpSpPr>
        <a:xfrm>
          <a:off x="0" y="0"/>
          <a:ext cx="0" cy="0"/>
          <a:chOff x="0" y="0"/>
          <a:chExt cx="0" cy="0"/>
        </a:xfrm>
      </p:grpSpPr>
      <p:sp>
        <p:nvSpPr>
          <p:cNvPr id="2" name="QC_5_BD.47_1#111014bea?pid=7c770e69e&amp;color=0,0,0&amp;vtp=1&amp;bt=1&amp;bbb=1"/>
          <p:cNvSpPr/>
          <p:nvPr/>
        </p:nvSpPr>
        <p:spPr>
          <a:xfrm>
            <a:off x="722376" y="96926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2.2011—2020年，云南、贵州人类福祉碳强度降低十分明显，</a:t>
            </a:r>
            <a:r>
              <a:rPr lang="en-US" altLang="zh-CN" sz="2000" b="0" i="0">
                <a:solidFill>
                  <a:srgbClr val="000000"/>
                </a:solidFill>
                <a:latin typeface="微软雅黑" pitchFamily="34" charset="0"/>
                <a:ea typeface="微软雅黑" pitchFamily="34" charset="-122"/>
                <a:cs typeface="微软雅黑" pitchFamily="34" charset="-120"/>
              </a:rPr>
              <a:t>关键在于(</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48_1#111014bea.bracket?pid=7c770e69e&amp;color=0,0,0&amp;vpa=14&amp;vtp=1"/>
          <p:cNvSpPr/>
          <p:nvPr/>
        </p:nvSpPr>
        <p:spPr>
          <a:xfrm>
            <a:off x="8951976" y="969265"/>
            <a:ext cx="355600"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C</a:t>
            </a:r>
            <a:endParaRPr lang="en-US" altLang="zh-CN" sz="2000" dirty="0"/>
          </a:p>
        </p:txBody>
      </p:sp>
      <p:sp>
        <p:nvSpPr>
          <p:cNvPr id="4" name="QC_5_BD.47_2#111014bea.choices?pid=7c770e69e&amp;color=0,0,0&amp;vtp=1&amp;bbb=1"/>
          <p:cNvSpPr/>
          <p:nvPr/>
        </p:nvSpPr>
        <p:spPr>
          <a:xfrm>
            <a:off x="722376" y="1436497"/>
            <a:ext cx="10753344" cy="843153"/>
          </a:xfrm>
          <a:prstGeom prst="rect">
            <a:avLst/>
          </a:prstGeom>
          <a:noFill/>
          <a:ln/>
        </p:spPr>
        <p:txBody>
          <a:bodyPr wrap="none" lIns="0" tIns="0" rIns="0" bIns="0" rtlCol="0" anchor="t"/>
          <a:lstStyle/>
          <a:p>
            <a:pPr latinLnBrk="1">
              <a:lnSpc>
                <a:spcPts val="3600"/>
              </a:lnSpc>
              <a:tabLst>
                <a:tab pos="5483957" algn="l"/>
              </a:tabLst>
            </a:pPr>
            <a:r>
              <a:rPr lang="en-US" altLang="zh-CN" sz="2000" b="0" i="0" dirty="0">
                <a:solidFill>
                  <a:srgbClr val="000000"/>
                </a:solidFill>
                <a:latin typeface="微软雅黑" pitchFamily="34" charset="0"/>
                <a:ea typeface="微软雅黑" pitchFamily="34" charset="-122"/>
                <a:cs typeface="微软雅黑" pitchFamily="34" charset="-120"/>
              </a:rPr>
              <a:t>A.资源大量开发</a:t>
            </a:r>
            <a:r>
              <a:rPr lang="en-US" altLang="zh-CN" sz="2000" b="0" i="0">
                <a:solidFill>
                  <a:srgbClr val="000000"/>
                </a:solidFill>
                <a:latin typeface="微软雅黑" pitchFamily="34" charset="0"/>
                <a:ea typeface="微软雅黑" pitchFamily="34" charset="-122"/>
                <a:cs typeface="微软雅黑" pitchFamily="34" charset="-120"/>
              </a:rPr>
              <a:t>，促进经济发展</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.节能减排推进产业结构优化</a:t>
            </a:r>
            <a:endParaRPr lang="en-US" altLang="zh-CN" sz="2000" dirty="0"/>
          </a:p>
          <a:p>
            <a:pPr latinLnBrk="1">
              <a:lnSpc>
                <a:spcPts val="3400"/>
              </a:lnSpc>
              <a:tabLst>
                <a:tab pos="5483957" algn="l"/>
              </a:tabLst>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.HDI提升明显快于</a:t>
            </a:r>
            <a:r>
              <a:rPr lang="en-US" altLang="zh-CN" sz="2000" b="0" i="0">
                <a:solidFill>
                  <a:srgbClr val="000000"/>
                </a:solidFill>
                <a:latin typeface="微软雅黑" pitchFamily="34" charset="0"/>
                <a:ea typeface="微软雅黑" pitchFamily="34" charset="-122"/>
                <a:cs typeface="微软雅黑" pitchFamily="34" charset="-120"/>
              </a:rPr>
              <a:t>NPC增长</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.不断优化地区能源消费结构</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35.xml><?xml version="1.0" encoding="utf-8"?>
<p:sld xmlns:a="http://schemas.openxmlformats.org/drawingml/2006/main" xmlns:r="http://schemas.openxmlformats.org/officeDocument/2006/relationships" xmlns:p="http://schemas.openxmlformats.org/presentationml/2006/main">
  <p:cSld name="Slide 37&amp;si=37">
    <p:spTree>
      <p:nvGrpSpPr>
        <p:cNvPr id="1" name=""/>
        <p:cNvGrpSpPr/>
        <p:nvPr/>
      </p:nvGrpSpPr>
      <p:grpSpPr>
        <a:xfrm>
          <a:off x="0" y="0"/>
          <a:ext cx="0" cy="0"/>
          <a:chOff x="0" y="0"/>
          <a:chExt cx="0" cy="0"/>
        </a:xfrm>
      </p:grpSpPr>
      <p:sp>
        <p:nvSpPr>
          <p:cNvPr id="2" name="QC_5_AS.49_1#111014bea?vop=1&amp;pid=7c770e69e&amp;color=0,0,0&amp;vtp=1&amp;bt=1&amp;bbb=1&amp;hb=1"/>
          <p:cNvSpPr/>
          <p:nvPr/>
        </p:nvSpPr>
        <p:spPr>
          <a:xfrm>
            <a:off x="722376" y="972000"/>
            <a:ext cx="10753344" cy="13261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本题考查全球气候变暖的影响因素。结合材料可知，CIWB=NPC/HDI，HDI</a:t>
            </a:r>
            <a:r>
              <a:rPr lang="en-US" altLang="zh-CN" sz="2000" b="0" i="0">
                <a:solidFill>
                  <a:srgbClr val="000000"/>
                </a:solidFill>
                <a:latin typeface="微软雅黑" pitchFamily="34" charset="0"/>
                <a:ea typeface="微软雅黑" pitchFamily="34" charset="-122"/>
                <a:cs typeface="微软雅黑" pitchFamily="34" charset="-120"/>
              </a:rPr>
              <a:t>提升快于NP</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增长会导致CIWB降低，C正确；资源大量开发、产业结构优化及能源消费结构优化对</a:t>
            </a:r>
            <a:r>
              <a:rPr lang="en-US" altLang="zh-CN" sz="2000" b="0" i="0">
                <a:solidFill>
                  <a:srgbClr val="000000"/>
                </a:solidFill>
                <a:latin typeface="微软雅黑" pitchFamily="34" charset="0"/>
                <a:ea typeface="微软雅黑" pitchFamily="34" charset="-122"/>
                <a:cs typeface="微软雅黑" pitchFamily="34" charset="-120"/>
              </a:rPr>
              <a:t>NPC和</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HDI</a:t>
            </a:r>
            <a:r>
              <a:rPr lang="en-US" altLang="zh-CN" sz="2000" b="0" i="0" dirty="0">
                <a:solidFill>
                  <a:srgbClr val="000000"/>
                </a:solidFill>
                <a:latin typeface="微软雅黑" pitchFamily="34" charset="0"/>
                <a:ea typeface="微软雅黑" pitchFamily="34" charset="-122"/>
                <a:cs typeface="微软雅黑" pitchFamily="34" charset="-120"/>
              </a:rPr>
              <a:t>的影响程度无法判断，即无法推断其对CIWB的影响程度，A、B、D错误。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36.xml><?xml version="1.0" encoding="utf-8"?>
<p:sld xmlns:a="http://schemas.openxmlformats.org/drawingml/2006/main" xmlns:r="http://schemas.openxmlformats.org/officeDocument/2006/relationships" xmlns:p="http://schemas.openxmlformats.org/presentationml/2006/main">
  <p:cSld name="Slide 38&amp;si=38">
    <p:spTree>
      <p:nvGrpSpPr>
        <p:cNvPr id="1" name=""/>
        <p:cNvGrpSpPr/>
        <p:nvPr/>
      </p:nvGrpSpPr>
      <p:grpSpPr>
        <a:xfrm>
          <a:off x="0" y="0"/>
          <a:ext cx="0" cy="0"/>
          <a:chOff x="0" y="0"/>
          <a:chExt cx="0" cy="0"/>
        </a:xfrm>
      </p:grpSpPr>
      <p:sp>
        <p:nvSpPr>
          <p:cNvPr id="2" name="QC_5_AS.49_2#111014bea?vop=1&amp;pid=7c770e69e&amp;color=0,0,0&amp;mp=1&amp;vtp=1&amp;bt=1&amp;bbb=1&amp;hb=1"/>
          <p:cNvSpPr/>
          <p:nvPr/>
        </p:nvSpPr>
        <p:spPr>
          <a:xfrm>
            <a:off x="722376" y="972000"/>
            <a:ext cx="10753344" cy="1783334"/>
          </a:xfrm>
          <a:prstGeom prst="rect">
            <a:avLst/>
          </a:prstGeom>
          <a:noFill/>
          <a:ln/>
        </p:spPr>
        <p:txBody>
          <a:bodyPr wrap="none" lIns="0" tIns="0" rIns="0" bIns="0" rtlCol="0" anchor="t"/>
          <a:lstStyle/>
          <a:p>
            <a:pPr algn="l" latinLnBrk="1">
              <a:lnSpc>
                <a:spcPts val="3600"/>
              </a:lnSpc>
            </a:pPr>
            <a:r>
              <a:rPr lang="en-US" altLang="zh-CN" sz="2000" b="1" i="0" dirty="0">
                <a:solidFill>
                  <a:srgbClr val="000000"/>
                </a:solidFill>
                <a:latin typeface="微软雅黑" pitchFamily="34" charset="0"/>
                <a:ea typeface="微软雅黑" pitchFamily="34" charset="-122"/>
                <a:cs typeface="微软雅黑" pitchFamily="34" charset="-120"/>
              </a:rPr>
              <a:t>【知识拓展】</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微软雅黑" pitchFamily="34" charset="0"/>
                <a:ea typeface="微软雅黑" pitchFamily="34" charset="-122"/>
                <a:cs typeface="微软雅黑" pitchFamily="34" charset="-120"/>
              </a:rPr>
              <a:t>人类福祉碳强度（CIWB）</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人类福祉碳强度</a:t>
            </a:r>
            <a:r>
              <a:rPr lang="en-US" altLang="zh-CN" sz="2000" b="0" i="0" dirty="0">
                <a:solidFill>
                  <a:srgbClr val="000000"/>
                </a:solidFill>
                <a:latin typeface="微软雅黑" pitchFamily="34" charset="0"/>
                <a:ea typeface="微软雅黑" pitchFamily="34" charset="-122"/>
                <a:cs typeface="微软雅黑" pitchFamily="34" charset="-120"/>
              </a:rPr>
              <a:t>（CIWB）受人类发展指数（HDI）和净人均二氧化碳排放指数（NPC</a:t>
            </a:r>
            <a:r>
              <a:rPr lang="en-US" altLang="zh-CN" sz="2000" b="0" i="0">
                <a:solidFill>
                  <a:srgbClr val="000000"/>
                </a:solidFill>
                <a:latin typeface="微软雅黑" pitchFamily="34" charset="0"/>
                <a:ea typeface="微软雅黑" pitchFamily="34" charset="-122"/>
                <a:cs typeface="微软雅黑" pitchFamily="34" charset="-120"/>
              </a:rPr>
              <a:t>）共同影</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响</a:t>
            </a:r>
            <a:r>
              <a:rPr lang="en-US" altLang="zh-CN" sz="2000" b="0" i="0" dirty="0">
                <a:solidFill>
                  <a:srgbClr val="000000"/>
                </a:solidFill>
                <a:latin typeface="微软雅黑" pitchFamily="34" charset="0"/>
                <a:ea typeface="微软雅黑" pitchFamily="34" charset="-122"/>
                <a:cs typeface="微软雅黑" pitchFamily="34" charset="-120"/>
              </a:rPr>
              <a:t>。HDI涉及经济、教育、健康等社会发展水平，NPC与能源消费、产业结构、</a:t>
            </a:r>
            <a:r>
              <a:rPr lang="en-US" altLang="zh-CN" sz="2000" b="0" i="0">
                <a:solidFill>
                  <a:srgbClr val="000000"/>
                </a:solidFill>
                <a:latin typeface="微软雅黑" pitchFamily="34" charset="0"/>
                <a:ea typeface="微软雅黑" pitchFamily="34" charset="-122"/>
                <a:cs typeface="微软雅黑" pitchFamily="34" charset="-120"/>
              </a:rPr>
              <a:t>技术水平相关。</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当</a:t>
            </a:r>
            <a:r>
              <a:rPr lang="en-US" altLang="zh-CN" sz="2000" b="0" i="0" dirty="0">
                <a:solidFill>
                  <a:srgbClr val="000000"/>
                </a:solidFill>
                <a:latin typeface="微软雅黑" pitchFamily="34" charset="0"/>
                <a:ea typeface="微软雅黑" pitchFamily="34" charset="-122"/>
                <a:cs typeface="微软雅黑" pitchFamily="34" charset="-120"/>
              </a:rPr>
              <a:t>HDI增长快于NPC增长时，CIWB降低，反之则提高，两者的增速差异是核心影响因素。</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37.xml><?xml version="1.0" encoding="utf-8"?>
<p:sld xmlns:a="http://schemas.openxmlformats.org/drawingml/2006/main" xmlns:r="http://schemas.openxmlformats.org/officeDocument/2006/relationships" xmlns:p="http://schemas.openxmlformats.org/presentationml/2006/main">
  <p:cSld name="Slide 39&amp;si=39">
    <p:spTree>
      <p:nvGrpSpPr>
        <p:cNvPr id="1" name=""/>
        <p:cNvGrpSpPr/>
        <p:nvPr/>
      </p:nvGrpSpPr>
      <p:grpSpPr>
        <a:xfrm>
          <a:off x="0" y="0"/>
          <a:ext cx="0" cy="0"/>
          <a:chOff x="0" y="0"/>
          <a:chExt cx="0" cy="0"/>
        </a:xfrm>
      </p:grpSpPr>
      <p:sp>
        <p:nvSpPr>
          <p:cNvPr id="2" name="QM_4_BD.50_1#260fa5286?pid=7aef00ad3&amp;color=0,0,0&amp;vtp=1&amp;bt=1&amp;bbb=1&amp;hb=1"/>
          <p:cNvSpPr/>
          <p:nvPr/>
        </p:nvSpPr>
        <p:spPr>
          <a:xfrm>
            <a:off x="722376" y="972000"/>
            <a:ext cx="10753344" cy="13003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仿宋" pitchFamily="34" charset="0"/>
                <a:ea typeface="仿宋" pitchFamily="34" charset="-122"/>
                <a:cs typeface="仿宋" pitchFamily="34" charset="-120"/>
              </a:rPr>
              <a:t>[陕西榆林2025高二月考]</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楷体" pitchFamily="34" charset="-122"/>
                <a:cs typeface="微软雅黑" pitchFamily="34" charset="-120"/>
              </a:rPr>
              <a:t>受全球变暖影响</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北极冰冻圈已成为全球温度上升最快的区域</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格陵</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兰冰盖储存的淡水量约占全球淡水总量的</a:t>
            </a:r>
            <a:r>
              <a:rPr lang="en-US" altLang="zh-CN" sz="2000" b="0" i="0" dirty="0">
                <a:solidFill>
                  <a:srgbClr val="000000"/>
                </a:solidFill>
                <a:latin typeface="Times New Roman" pitchFamily="34" charset="0"/>
                <a:ea typeface="KaiTi" pitchFamily="34" charset="-122"/>
                <a:cs typeface="Times New Roman" pitchFamily="34" charset="-120"/>
              </a:rPr>
              <a:t>5.4％，</a:t>
            </a:r>
            <a:r>
              <a:rPr lang="en-US" altLang="zh-CN" sz="2000" b="0" i="0" dirty="0">
                <a:solidFill>
                  <a:srgbClr val="000000"/>
                </a:solidFill>
                <a:latin typeface="微软雅黑" pitchFamily="34" charset="0"/>
                <a:ea typeface="楷体" pitchFamily="34" charset="-122"/>
                <a:cs typeface="微软雅黑" pitchFamily="34" charset="-120"/>
              </a:rPr>
              <a:t>研究发现</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近年来受大气黑碳沉降</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冰川藻类繁</a:t>
            </a:r>
          </a:p>
          <a:p>
            <a:pPr latinLnBrk="1">
              <a:lnSpc>
                <a:spcPts val="3400"/>
              </a:lnSpc>
            </a:pPr>
            <a:r>
              <a:rPr lang="en-US" altLang="zh-CN" sz="2000" b="0" i="0">
                <a:solidFill>
                  <a:srgbClr val="000000"/>
                </a:solidFill>
                <a:latin typeface="微软雅黑" pitchFamily="34" charset="0"/>
                <a:ea typeface="楷体" pitchFamily="34" charset="-122"/>
                <a:cs typeface="微软雅黑" pitchFamily="34" charset="-120"/>
              </a:rPr>
              <a:t>殖等因素影响</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冰盖表面消融速度显著加快</a:t>
            </a:r>
            <a:r>
              <a:rPr lang="en-US" altLang="zh-CN" sz="2000" b="0" i="0" dirty="0">
                <a:solidFill>
                  <a:srgbClr val="000000"/>
                </a:solidFill>
                <a:latin typeface="Times New Roman" pitchFamily="34" charset="0"/>
                <a:ea typeface="KaiTi" pitchFamily="34" charset="-122"/>
                <a:cs typeface="Times New Roman" pitchFamily="34" charset="-120"/>
              </a:rPr>
              <a:t>。据此完成下面小题。</a:t>
            </a:r>
            <a:endParaRPr lang="en-US" altLang="zh-CN" sz="2000" dirty="0"/>
          </a:p>
        </p:txBody>
      </p:sp>
      <p:sp>
        <p:nvSpPr>
          <p:cNvPr id="3" name="QC_5_BD.51_1#514b840b9?pid=260fa5286&amp;color=0,0,0&amp;vtp=1&amp;bbb=1"/>
          <p:cNvSpPr/>
          <p:nvPr/>
        </p:nvSpPr>
        <p:spPr>
          <a:xfrm>
            <a:off x="722376" y="232645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3.</a:t>
            </a:r>
            <a:r>
              <a:rPr lang="en-US" altLang="zh-CN" sz="2000" b="0" i="0">
                <a:solidFill>
                  <a:srgbClr val="000000"/>
                </a:solidFill>
                <a:latin typeface="微软雅黑" pitchFamily="34" charset="0"/>
                <a:ea typeface="微软雅黑" pitchFamily="34" charset="-122"/>
                <a:cs typeface="微软雅黑" pitchFamily="34" charset="-120"/>
              </a:rPr>
              <a:t>大气黑碳沉降和冰川藻类增加会导致(</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4" name="QC_5_AN.52_1#514b840b9.bracket?pid=260fa5286&amp;color=0,0,0&amp;vpa=15&amp;vtp=1"/>
          <p:cNvSpPr/>
          <p:nvPr/>
        </p:nvSpPr>
        <p:spPr>
          <a:xfrm>
            <a:off x="5184839" y="2326455"/>
            <a:ext cx="385763"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D</a:t>
            </a:r>
            <a:endParaRPr lang="en-US" altLang="zh-CN" sz="2000" dirty="0"/>
          </a:p>
        </p:txBody>
      </p:sp>
      <p:sp>
        <p:nvSpPr>
          <p:cNvPr id="5" name="QC_5_BD.51_2#514b840b9.choices?pid=260fa5286&amp;color=0,0,0&amp;vtp=1&amp;bbb=1"/>
          <p:cNvSpPr/>
          <p:nvPr/>
        </p:nvSpPr>
        <p:spPr>
          <a:xfrm>
            <a:off x="722376" y="2783655"/>
            <a:ext cx="10753344" cy="405003"/>
          </a:xfrm>
          <a:prstGeom prst="rect">
            <a:avLst/>
          </a:prstGeom>
          <a:noFill/>
          <a:ln/>
        </p:spPr>
        <p:txBody>
          <a:bodyPr wrap="none" lIns="0" tIns="0" rIns="0" bIns="0" rtlCol="0" anchor="t"/>
          <a:lstStyle/>
          <a:p>
            <a:pPr latinLnBrk="1">
              <a:lnSpc>
                <a:spcPts val="3600"/>
              </a:lnSpc>
              <a:tabLst>
                <a:tab pos="2761029" algn="l"/>
                <a:tab pos="5483957" algn="l"/>
                <a:tab pos="8219586"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.太阳辐射增加</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B.大气辐射减弱</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C.冰面辐射减弱</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.冰面反射减弱</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Lst>
  </p:timing>
</p:sld>
</file>

<file path=ppt/slides/slide38.xml><?xml version="1.0" encoding="utf-8"?>
<p:sld xmlns:a="http://schemas.openxmlformats.org/drawingml/2006/main" xmlns:r="http://schemas.openxmlformats.org/officeDocument/2006/relationships" xmlns:p="http://schemas.openxmlformats.org/presentationml/2006/main">
  <p:cSld name="Slide 40&amp;si=40">
    <p:spTree>
      <p:nvGrpSpPr>
        <p:cNvPr id="1" name=""/>
        <p:cNvGrpSpPr/>
        <p:nvPr/>
      </p:nvGrpSpPr>
      <p:grpSpPr>
        <a:xfrm>
          <a:off x="0" y="0"/>
          <a:ext cx="0" cy="0"/>
          <a:chOff x="0" y="0"/>
          <a:chExt cx="0" cy="0"/>
        </a:xfrm>
      </p:grpSpPr>
      <p:sp>
        <p:nvSpPr>
          <p:cNvPr id="2" name="QC_5_AS.53_1#514b840b9?vop=1&amp;pid=260fa5286&amp;color=0,0,0&amp;vtp=1&amp;bt=1&amp;bbb=1&amp;hb=1"/>
          <p:cNvSpPr/>
          <p:nvPr/>
        </p:nvSpPr>
        <p:spPr>
          <a:xfrm>
            <a:off x="722376" y="972000"/>
            <a:ext cx="10753344" cy="22405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本题考查全球气候变暖的影响因素。太阳辐射到达地球的总量主要由太阳活动决定</a:t>
            </a:r>
            <a:r>
              <a:rPr lang="en-US" altLang="zh-CN" sz="2000" b="0" i="0">
                <a:solidFill>
                  <a:srgbClr val="000000"/>
                </a:solidFill>
                <a:latin typeface="微软雅黑" pitchFamily="34" charset="0"/>
                <a:ea typeface="微软雅黑" pitchFamily="34" charset="-122"/>
                <a:cs typeface="微软雅黑" pitchFamily="34" charset="-120"/>
              </a:rPr>
              <a:t>，大气</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黑碳沉降和冰川藻类增加不会增加太阳辐射</a:t>
            </a:r>
            <a:r>
              <a:rPr lang="en-US" altLang="zh-CN" sz="2000" b="0" i="0" dirty="0">
                <a:solidFill>
                  <a:srgbClr val="000000"/>
                </a:solidFill>
                <a:latin typeface="微软雅黑" pitchFamily="34" charset="0"/>
                <a:ea typeface="微软雅黑" pitchFamily="34" charset="-122"/>
                <a:cs typeface="微软雅黑" pitchFamily="34" charset="-120"/>
              </a:rPr>
              <a:t>，A错误；</a:t>
            </a:r>
            <a:r>
              <a:rPr lang="en-US" altLang="zh-CN" sz="2000" b="0" i="0">
                <a:solidFill>
                  <a:srgbClr val="000000"/>
                </a:solidFill>
                <a:latin typeface="微软雅黑" pitchFamily="34" charset="0"/>
                <a:ea typeface="微软雅黑" pitchFamily="34" charset="-122"/>
                <a:cs typeface="微软雅黑" pitchFamily="34" charset="-120"/>
              </a:rPr>
              <a:t>黑碳和藻类覆盖冰面会降低冰面反照率，</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减弱冰面对太阳辐射的反射</a:t>
            </a:r>
            <a:r>
              <a:rPr lang="en-US" altLang="zh-CN" sz="2000" b="0" i="0" dirty="0">
                <a:solidFill>
                  <a:srgbClr val="000000"/>
                </a:solidFill>
                <a:latin typeface="微软雅黑" pitchFamily="34" charset="0"/>
                <a:ea typeface="微软雅黑" pitchFamily="34" charset="-122"/>
                <a:cs typeface="微软雅黑" pitchFamily="34" charset="-120"/>
              </a:rPr>
              <a:t>，冰面吸收更多太阳辐射，D正确；冰面吸收更多热量后</a:t>
            </a:r>
            <a:r>
              <a:rPr lang="en-US" altLang="zh-CN" sz="2000" b="0" i="0">
                <a:solidFill>
                  <a:srgbClr val="000000"/>
                </a:solidFill>
                <a:latin typeface="微软雅黑" pitchFamily="34" charset="0"/>
                <a:ea typeface="微软雅黑" pitchFamily="34" charset="-122"/>
                <a:cs typeface="微软雅黑" pitchFamily="34" charset="-120"/>
              </a:rPr>
              <a:t>，地面辐射</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增强</a:t>
            </a:r>
            <a:r>
              <a:rPr lang="en-US" altLang="zh-CN" sz="2000" b="0" i="0" dirty="0">
                <a:solidFill>
                  <a:srgbClr val="000000"/>
                </a:solidFill>
                <a:latin typeface="微软雅黑" pitchFamily="34" charset="0"/>
                <a:ea typeface="微软雅黑" pitchFamily="34" charset="-122"/>
                <a:cs typeface="微软雅黑" pitchFamily="34" charset="-120"/>
              </a:rPr>
              <a:t>，大气吸收的地面辐射增加，大气辐射应增强，B错误</a:t>
            </a:r>
            <a:r>
              <a:rPr lang="en-US" altLang="zh-CN" sz="2000" b="0" i="0">
                <a:solidFill>
                  <a:srgbClr val="000000"/>
                </a:solidFill>
                <a:latin typeface="微软雅黑" pitchFamily="34" charset="0"/>
                <a:ea typeface="微软雅黑" pitchFamily="34" charset="-122"/>
                <a:cs typeface="微软雅黑" pitchFamily="34" charset="-120"/>
              </a:rPr>
              <a:t>；冰面吸收更多太阳辐射会导致冰面</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温度升高</a:t>
            </a:r>
            <a:r>
              <a:rPr lang="en-US" altLang="zh-CN" sz="2000" b="0" i="0" dirty="0">
                <a:solidFill>
                  <a:srgbClr val="000000"/>
                </a:solidFill>
                <a:latin typeface="微软雅黑" pitchFamily="34" charset="0"/>
                <a:ea typeface="微软雅黑" pitchFamily="34" charset="-122"/>
                <a:cs typeface="微软雅黑" pitchFamily="34" charset="-120"/>
              </a:rPr>
              <a:t>，冰面辐射增强，C错误。故选D。</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39.xml><?xml version="1.0" encoding="utf-8"?>
<p:sld xmlns:a="http://schemas.openxmlformats.org/drawingml/2006/main" xmlns:r="http://schemas.openxmlformats.org/officeDocument/2006/relationships" xmlns:p="http://schemas.openxmlformats.org/presentationml/2006/main">
  <p:cSld name="Slide 41&amp;si=41">
    <p:spTree>
      <p:nvGrpSpPr>
        <p:cNvPr id="1" name=""/>
        <p:cNvGrpSpPr/>
        <p:nvPr/>
      </p:nvGrpSpPr>
      <p:grpSpPr>
        <a:xfrm>
          <a:off x="0" y="0"/>
          <a:ext cx="0" cy="0"/>
          <a:chOff x="0" y="0"/>
          <a:chExt cx="0" cy="0"/>
        </a:xfrm>
      </p:grpSpPr>
      <p:sp>
        <p:nvSpPr>
          <p:cNvPr id="2" name="QC_5_BD.54_1#207bdbbc9?pid=260fa5286&amp;color=0,0,0&amp;vtp=1&amp;bt=1&amp;bbb=1"/>
          <p:cNvSpPr/>
          <p:nvPr/>
        </p:nvSpPr>
        <p:spPr>
          <a:xfrm>
            <a:off x="722376" y="96926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4.长期来看，</a:t>
            </a:r>
            <a:r>
              <a:rPr lang="en-US" altLang="zh-CN" sz="2000" b="0" i="0">
                <a:solidFill>
                  <a:srgbClr val="000000"/>
                </a:solidFill>
                <a:latin typeface="微软雅黑" pitchFamily="34" charset="0"/>
                <a:ea typeface="微软雅黑" pitchFamily="34" charset="-122"/>
                <a:cs typeface="微软雅黑" pitchFamily="34" charset="-120"/>
              </a:rPr>
              <a:t>格陵兰冰盖消融的影响最可能是(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55_1#207bdbbc9.bracket?pid=260fa5286&amp;color=0,0,0&amp;vpa=16&amp;vtp=1"/>
          <p:cNvSpPr/>
          <p:nvPr/>
        </p:nvSpPr>
        <p:spPr>
          <a:xfrm>
            <a:off x="5959539" y="969265"/>
            <a:ext cx="357188"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B</a:t>
            </a:r>
            <a:endParaRPr lang="en-US" altLang="zh-CN" sz="2000" dirty="0"/>
          </a:p>
        </p:txBody>
      </p:sp>
      <p:sp>
        <p:nvSpPr>
          <p:cNvPr id="4" name="QC_5_BD.54_2#207bdbbc9.choices?pid=260fa5286&amp;color=0,0,0&amp;vtp=1&amp;bbb=1"/>
          <p:cNvSpPr/>
          <p:nvPr/>
        </p:nvSpPr>
        <p:spPr>
          <a:xfrm>
            <a:off x="722376" y="1430909"/>
            <a:ext cx="10753344" cy="405003"/>
          </a:xfrm>
          <a:prstGeom prst="rect">
            <a:avLst/>
          </a:prstGeom>
          <a:noFill/>
          <a:ln/>
        </p:spPr>
        <p:txBody>
          <a:bodyPr wrap="none" lIns="0" tIns="0" rIns="0" bIns="0" rtlCol="0" anchor="t"/>
          <a:lstStyle/>
          <a:p>
            <a:pPr latinLnBrk="1">
              <a:lnSpc>
                <a:spcPts val="3600"/>
              </a:lnSpc>
              <a:tabLst>
                <a:tab pos="2888029" algn="l"/>
                <a:tab pos="5483957" algn="l"/>
                <a:tab pos="8346586"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.陆地淡水储量增加</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B.气候稳定性降低</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C.极端天气频次减少</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.海岸线长度增加</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4.xml><?xml version="1.0" encoding="utf-8"?>
<p:sld xmlns:a="http://schemas.openxmlformats.org/drawingml/2006/main" xmlns:r="http://schemas.openxmlformats.org/officeDocument/2006/relationships" xmlns:p="http://schemas.openxmlformats.org/presentationml/2006/main">
  <p:cSld name="Slide 5&amp;si=5">
    <p:spTree>
      <p:nvGrpSpPr>
        <p:cNvPr id="1" name=""/>
        <p:cNvGrpSpPr/>
        <p:nvPr/>
      </p:nvGrpSpPr>
      <p:grpSpPr>
        <a:xfrm>
          <a:off x="0" y="0"/>
          <a:ext cx="0" cy="0"/>
          <a:chOff x="0" y="0"/>
          <a:chExt cx="0" cy="0"/>
        </a:xfrm>
      </p:grpSpPr>
      <p:sp>
        <p:nvSpPr>
          <p:cNvPr id="2" name="QC_6_AS.4_1#0aa13006b?vop=1&amp;pid=b063a75d3&amp;color=0,0,0&amp;vtp=1&amp;bt=1&amp;bbb=1&amp;hb=1"/>
          <p:cNvSpPr/>
          <p:nvPr/>
        </p:nvSpPr>
        <p:spPr>
          <a:xfrm>
            <a:off x="722376" y="972000"/>
            <a:ext cx="10753344" cy="22405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本题考查全球气候变化的表现。工业革命前全球温室气体排放量小，</a:t>
            </a:r>
            <a:r>
              <a:rPr lang="en-US" altLang="zh-CN" sz="2000" b="0" i="0">
                <a:solidFill>
                  <a:srgbClr val="000000"/>
                </a:solidFill>
                <a:latin typeface="微软雅黑" pitchFamily="34" charset="0"/>
                <a:ea typeface="微软雅黑" pitchFamily="34" charset="-122"/>
                <a:cs typeface="微软雅黑" pitchFamily="34" charset="-120"/>
              </a:rPr>
              <a:t>全球气温不是很高，</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A</a:t>
            </a:r>
            <a:r>
              <a:rPr lang="en-US" altLang="zh-CN" sz="2000" b="0" i="0" dirty="0">
                <a:solidFill>
                  <a:srgbClr val="000000"/>
                </a:solidFill>
                <a:latin typeface="微软雅黑" pitchFamily="34" charset="0"/>
                <a:ea typeface="微软雅黑" pitchFamily="34" charset="-122"/>
                <a:cs typeface="微软雅黑" pitchFamily="34" charset="-120"/>
              </a:rPr>
              <a:t>错误；据图分析，1900年前后的全球年均温偏差趋势是负数</a:t>
            </a:r>
            <a:r>
              <a:rPr lang="en-US" altLang="zh-CN" sz="2000" b="0" i="0">
                <a:solidFill>
                  <a:srgbClr val="000000"/>
                </a:solidFill>
                <a:latin typeface="微软雅黑" pitchFamily="34" charset="0"/>
                <a:ea typeface="微软雅黑" pitchFamily="34" charset="-122"/>
                <a:cs typeface="微软雅黑" pitchFamily="34" charset="-120"/>
              </a:rPr>
              <a:t>，且各年相较于全球年均温偏差的</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差值也存在负数</a:t>
            </a:r>
            <a:r>
              <a:rPr lang="en-US" altLang="zh-CN" sz="2000" b="0" i="0" dirty="0">
                <a:solidFill>
                  <a:srgbClr val="000000"/>
                </a:solidFill>
                <a:latin typeface="微软雅黑" pitchFamily="34" charset="0"/>
                <a:ea typeface="微软雅黑" pitchFamily="34" charset="-122"/>
                <a:cs typeface="微软雅黑" pitchFamily="34" charset="-120"/>
              </a:rPr>
              <a:t>，表明该时间段平均气温偏差值并未持续上升，B错误；据图分析，</a:t>
            </a:r>
            <a:r>
              <a:rPr lang="en-US" altLang="zh-CN" sz="2000" b="0" i="0">
                <a:solidFill>
                  <a:srgbClr val="000000"/>
                </a:solidFill>
                <a:latin typeface="微软雅黑" pitchFamily="34" charset="0"/>
                <a:ea typeface="微软雅黑" pitchFamily="34" charset="-122"/>
                <a:cs typeface="微软雅黑" pitchFamily="34" charset="-120"/>
              </a:rPr>
              <a:t>20世纪后期</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以来</a:t>
            </a:r>
            <a:r>
              <a:rPr lang="en-US" altLang="zh-CN" sz="2000" b="0" i="0" dirty="0">
                <a:solidFill>
                  <a:srgbClr val="000000"/>
                </a:solidFill>
                <a:latin typeface="微软雅黑" pitchFamily="34" charset="0"/>
                <a:ea typeface="微软雅黑" pitchFamily="34" charset="-122"/>
                <a:cs typeface="微软雅黑" pitchFamily="34" charset="-120"/>
              </a:rPr>
              <a:t>（大约1970年以后），全球年均温偏差趋势曲线上升明显，气温上升显著，C正确</a:t>
            </a:r>
            <a:r>
              <a:rPr lang="en-US" altLang="zh-CN" sz="2000" b="0" i="0">
                <a:solidFill>
                  <a:srgbClr val="000000"/>
                </a:solidFill>
                <a:latin typeface="微软雅黑" pitchFamily="34" charset="0"/>
                <a:ea typeface="微软雅黑" pitchFamily="34" charset="-122"/>
                <a:cs typeface="微软雅黑" pitchFamily="34" charset="-120"/>
              </a:rPr>
              <a:t>；大约</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1875</a:t>
            </a:r>
            <a:r>
              <a:rPr lang="en-US" altLang="zh-CN" sz="2000" b="0" i="0" dirty="0">
                <a:solidFill>
                  <a:srgbClr val="000000"/>
                </a:solidFill>
                <a:latin typeface="微软雅黑" pitchFamily="34" charset="0"/>
                <a:ea typeface="微软雅黑" pitchFamily="34" charset="-122"/>
                <a:cs typeface="微软雅黑" pitchFamily="34" charset="-120"/>
              </a:rPr>
              <a:t>年的气温与全球年均温偏差的差值最大，D错误。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40.xml><?xml version="1.0" encoding="utf-8"?>
<p:sld xmlns:a="http://schemas.openxmlformats.org/drawingml/2006/main" xmlns:r="http://schemas.openxmlformats.org/officeDocument/2006/relationships" xmlns:p="http://schemas.openxmlformats.org/presentationml/2006/main">
  <p:cSld name="Slide 42&amp;si=42">
    <p:spTree>
      <p:nvGrpSpPr>
        <p:cNvPr id="1" name=""/>
        <p:cNvGrpSpPr/>
        <p:nvPr/>
      </p:nvGrpSpPr>
      <p:grpSpPr>
        <a:xfrm>
          <a:off x="0" y="0"/>
          <a:ext cx="0" cy="0"/>
          <a:chOff x="0" y="0"/>
          <a:chExt cx="0" cy="0"/>
        </a:xfrm>
      </p:grpSpPr>
      <p:sp>
        <p:nvSpPr>
          <p:cNvPr id="2" name="QC_5_AS.56_1#207bdbbc9?vop=1&amp;pid=260fa5286&amp;color=0,0,0&amp;vtp=1&amp;bt=1&amp;bbb=1&amp;hb=1"/>
          <p:cNvSpPr/>
          <p:nvPr/>
        </p:nvSpPr>
        <p:spPr>
          <a:xfrm>
            <a:off x="722376" y="972000"/>
            <a:ext cx="10753344" cy="17833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本题考查全球气候变暖对环境的影响。格陵兰冰盖消融会将储存的淡水释放到海洋中</a:t>
            </a:r>
            <a:r>
              <a:rPr lang="en-US" altLang="zh-CN" sz="2000" b="0" i="0">
                <a:solidFill>
                  <a:srgbClr val="000000"/>
                </a:solidFill>
                <a:latin typeface="微软雅黑" pitchFamily="34" charset="0"/>
                <a:ea typeface="微软雅黑" pitchFamily="34" charset="-122"/>
                <a:cs typeface="微软雅黑" pitchFamily="34" charset="-120"/>
              </a:rPr>
              <a:t>，陆</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地淡水储量减少</a:t>
            </a:r>
            <a:r>
              <a:rPr lang="en-US" altLang="zh-CN" sz="2000" b="0" i="0" dirty="0">
                <a:solidFill>
                  <a:srgbClr val="000000"/>
                </a:solidFill>
                <a:latin typeface="微软雅黑" pitchFamily="34" charset="0"/>
                <a:ea typeface="微软雅黑" pitchFamily="34" charset="-122"/>
                <a:cs typeface="微软雅黑" pitchFamily="34" charset="-120"/>
              </a:rPr>
              <a:t>，A错误；冰盖消融加剧全球变暖，破坏气候系统的稳定性，</a:t>
            </a:r>
            <a:r>
              <a:rPr lang="en-US" altLang="zh-CN" sz="2000" b="0" i="0">
                <a:solidFill>
                  <a:srgbClr val="000000"/>
                </a:solidFill>
                <a:latin typeface="微软雅黑" pitchFamily="34" charset="0"/>
                <a:ea typeface="微软雅黑" pitchFamily="34" charset="-122"/>
                <a:cs typeface="微软雅黑" pitchFamily="34" charset="-120"/>
              </a:rPr>
              <a:t>导致极端天气频发，</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正确，C错误；海平面上升既可能会淹没沿海低地而使海岸线缩短</a:t>
            </a:r>
            <a:r>
              <a:rPr lang="en-US" altLang="zh-CN" sz="2000" b="0" i="0">
                <a:solidFill>
                  <a:srgbClr val="000000"/>
                </a:solidFill>
                <a:latin typeface="微软雅黑" pitchFamily="34" charset="0"/>
                <a:ea typeface="微软雅黑" pitchFamily="34" charset="-122"/>
                <a:cs typeface="微软雅黑" pitchFamily="34" charset="-120"/>
              </a:rPr>
              <a:t>，也可能因增加了海岸线曲折</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度而使其增长</a:t>
            </a:r>
            <a:r>
              <a:rPr lang="en-US" altLang="zh-CN" sz="2000" b="0" i="0" dirty="0">
                <a:solidFill>
                  <a:srgbClr val="000000"/>
                </a:solidFill>
                <a:latin typeface="微软雅黑" pitchFamily="34" charset="0"/>
                <a:ea typeface="微软雅黑" pitchFamily="34" charset="-122"/>
                <a:cs typeface="微软雅黑" pitchFamily="34" charset="-120"/>
              </a:rPr>
              <a:t>，D错误。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41.xml><?xml version="1.0" encoding="utf-8"?>
<p:sld xmlns:a="http://schemas.openxmlformats.org/drawingml/2006/main" xmlns:r="http://schemas.openxmlformats.org/officeDocument/2006/relationships" xmlns:p="http://schemas.openxmlformats.org/presentationml/2006/main">
  <p:cSld name="Slide 43&amp;si=43">
    <p:spTree>
      <p:nvGrpSpPr>
        <p:cNvPr id="1" name=""/>
        <p:cNvGrpSpPr/>
        <p:nvPr/>
      </p:nvGrpSpPr>
      <p:grpSpPr>
        <a:xfrm>
          <a:off x="0" y="0"/>
          <a:ext cx="0" cy="0"/>
          <a:chOff x="0" y="0"/>
          <a:chExt cx="0" cy="0"/>
        </a:xfrm>
      </p:grpSpPr>
      <p:sp>
        <p:nvSpPr>
          <p:cNvPr id="2" name="QM_4_BD.57_1#4ac3df8da?pid=7aef00ad3&amp;color=0,0,0&amp;vtp=1&amp;bt=1&amp;bbb=1&amp;hb=1"/>
          <p:cNvSpPr/>
          <p:nvPr/>
        </p:nvSpPr>
        <p:spPr>
          <a:xfrm>
            <a:off x="722376" y="972000"/>
            <a:ext cx="10753344" cy="17575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仿宋" pitchFamily="34" charset="0"/>
                <a:ea typeface="仿宋" pitchFamily="34" charset="-122"/>
                <a:cs typeface="仿宋" pitchFamily="34" charset="-120"/>
              </a:rPr>
              <a:t>[河南商丘多校2025高二联考]</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楷体" pitchFamily="34" charset="-122"/>
                <a:cs typeface="微软雅黑" pitchFamily="34" charset="-120"/>
              </a:rPr>
              <a:t>宁夏地处我国西北干旱半干旱区</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植被以荒漠草原为主</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黄河由</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西向东北流过</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研究发现</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自</a:t>
            </a:r>
            <a:r>
              <a:rPr lang="en-US" altLang="zh-CN" sz="2000" b="0" i="0" dirty="0">
                <a:solidFill>
                  <a:srgbClr val="000000"/>
                </a:solidFill>
                <a:latin typeface="Times New Roman" pitchFamily="34" charset="0"/>
                <a:ea typeface="KaiTi" pitchFamily="34" charset="-122"/>
                <a:cs typeface="Times New Roman" pitchFamily="34" charset="-120"/>
              </a:rPr>
              <a:t>2000</a:t>
            </a:r>
            <a:r>
              <a:rPr lang="en-US" altLang="zh-CN" sz="2000" b="0" i="0" dirty="0">
                <a:solidFill>
                  <a:srgbClr val="000000"/>
                </a:solidFill>
                <a:latin typeface="微软雅黑" pitchFamily="34" charset="0"/>
                <a:ea typeface="楷体" pitchFamily="34" charset="-122"/>
                <a:cs typeface="微软雅黑" pitchFamily="34" charset="-120"/>
              </a:rPr>
              <a:t>年以来宁夏各县</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区</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碳排放差异明显</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形成北强南弱的空间</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分布格局</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高碳排放区集中在黄河沿线</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土地利用类型的面积变化与碳排放密切相关</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下图为</a:t>
            </a:r>
          </a:p>
          <a:p>
            <a:pPr latinLnBrk="1">
              <a:lnSpc>
                <a:spcPts val="3400"/>
              </a:lnSpc>
            </a:pPr>
            <a:r>
              <a:rPr lang="en-US" altLang="zh-CN" sz="2000" b="0" i="0">
                <a:solidFill>
                  <a:srgbClr val="000000"/>
                </a:solidFill>
                <a:latin typeface="Times New Roman" pitchFamily="34" charset="0"/>
                <a:ea typeface="KaiTi" pitchFamily="34" charset="-122"/>
                <a:cs typeface="Times New Roman" pitchFamily="34" charset="-120"/>
              </a:rPr>
              <a:t>1990—2020</a:t>
            </a:r>
            <a:r>
              <a:rPr lang="en-US" altLang="zh-CN" sz="2000" b="0" i="0" dirty="0">
                <a:solidFill>
                  <a:srgbClr val="000000"/>
                </a:solidFill>
                <a:latin typeface="微软雅黑" pitchFamily="34" charset="0"/>
                <a:ea typeface="楷体" pitchFamily="34" charset="-122"/>
                <a:cs typeface="微软雅黑" pitchFamily="34" charset="-120"/>
              </a:rPr>
              <a:t>年宁夏主要土地利用类型碳排放量</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吸收量变化趋势示意图</a:t>
            </a:r>
            <a:r>
              <a:rPr lang="en-US" altLang="zh-CN" sz="2000" b="0" i="0" dirty="0">
                <a:solidFill>
                  <a:srgbClr val="000000"/>
                </a:solidFill>
                <a:latin typeface="Times New Roman" pitchFamily="34" charset="0"/>
                <a:ea typeface="KaiTi" pitchFamily="34" charset="-122"/>
                <a:cs typeface="Times New Roman" pitchFamily="34" charset="-120"/>
              </a:rPr>
              <a:t>。据此完成下面小题。</a:t>
            </a:r>
            <a:endParaRPr lang="en-US" altLang="zh-CN" sz="2000" dirty="0"/>
          </a:p>
        </p:txBody>
      </p:sp>
      <p:pic>
        <p:nvPicPr>
          <p:cNvPr id="3" name="QM_4_BD.57_2#4ac3df8da?pid=7aef00ad3&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3520440" y="2864046"/>
            <a:ext cx="5148072" cy="2368296"/>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sld>
</file>

<file path=ppt/slides/slide42.xml><?xml version="1.0" encoding="utf-8"?>
<p:sld xmlns:a="http://schemas.openxmlformats.org/drawingml/2006/main" xmlns:r="http://schemas.openxmlformats.org/officeDocument/2006/relationships" xmlns:p="http://schemas.openxmlformats.org/presentationml/2006/main">
  <p:cSld name="Slide 44&amp;si=44">
    <p:spTree>
      <p:nvGrpSpPr>
        <p:cNvPr id="1" name=""/>
        <p:cNvGrpSpPr/>
        <p:nvPr/>
      </p:nvGrpSpPr>
      <p:grpSpPr>
        <a:xfrm>
          <a:off x="0" y="0"/>
          <a:ext cx="0" cy="0"/>
          <a:chOff x="0" y="0"/>
          <a:chExt cx="0" cy="0"/>
        </a:xfrm>
      </p:grpSpPr>
      <p:sp>
        <p:nvSpPr>
          <p:cNvPr id="2" name="QC_5_BD.58_1#455a7817f?pid=4ac3df8da&amp;color=0,0,0&amp;vtp=1&amp;bt=1&amp;bbb=1"/>
          <p:cNvSpPr/>
          <p:nvPr/>
        </p:nvSpPr>
        <p:spPr>
          <a:xfrm>
            <a:off x="722376" y="96926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5.关于1990—2020年宁夏土地利用结构与碳排放的论述，</a:t>
            </a:r>
            <a:r>
              <a:rPr lang="en-US" altLang="zh-CN" sz="2000" b="0" i="0">
                <a:solidFill>
                  <a:srgbClr val="000000"/>
                </a:solidFill>
                <a:latin typeface="微软雅黑" pitchFamily="34" charset="0"/>
                <a:ea typeface="微软雅黑" pitchFamily="34" charset="-122"/>
                <a:cs typeface="微软雅黑" pitchFamily="34" charset="-120"/>
              </a:rPr>
              <a:t>正确的是(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59_1#455a7817f.bracket?pid=4ac3df8da&amp;color=0,0,0&amp;vpa=17&amp;vtp=1"/>
          <p:cNvSpPr/>
          <p:nvPr/>
        </p:nvSpPr>
        <p:spPr>
          <a:xfrm>
            <a:off x="8443976" y="969265"/>
            <a:ext cx="374650"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A</a:t>
            </a:r>
            <a:endParaRPr lang="en-US" altLang="zh-CN" sz="2000" dirty="0"/>
          </a:p>
        </p:txBody>
      </p:sp>
      <p:sp>
        <p:nvSpPr>
          <p:cNvPr id="4" name="QC_5_BD.58_2#455a7817f.choices?pid=4ac3df8da&amp;color=0,0,0&amp;vtp=1&amp;bbb=1"/>
          <p:cNvSpPr/>
          <p:nvPr/>
        </p:nvSpPr>
        <p:spPr>
          <a:xfrm>
            <a:off x="722376" y="1436497"/>
            <a:ext cx="10753344" cy="843153"/>
          </a:xfrm>
          <a:prstGeom prst="rect">
            <a:avLst/>
          </a:prstGeom>
          <a:noFill/>
          <a:ln/>
        </p:spPr>
        <p:txBody>
          <a:bodyPr wrap="none" lIns="0" tIns="0" rIns="0" bIns="0" rtlCol="0" anchor="t"/>
          <a:lstStyle/>
          <a:p>
            <a:pPr latinLnBrk="1">
              <a:lnSpc>
                <a:spcPts val="3600"/>
              </a:lnSpc>
              <a:tabLst>
                <a:tab pos="5483957"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.林地面积呈不断增加的趋势</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.碳排放量总体上呈减少趋势</a:t>
            </a:r>
            <a:endParaRPr lang="en-US" altLang="zh-CN" sz="2000" dirty="0"/>
          </a:p>
          <a:p>
            <a:pPr latinLnBrk="1">
              <a:lnSpc>
                <a:spcPts val="3400"/>
              </a:lnSpc>
              <a:tabLst>
                <a:tab pos="5483957" algn="l"/>
              </a:tabLst>
            </a:pPr>
            <a:r>
              <a:rPr lang="en-US" altLang="zh-CN" sz="2000" b="0" i="0">
                <a:solidFill>
                  <a:srgbClr val="000000"/>
                </a:solidFill>
                <a:latin typeface="微软雅黑" pitchFamily="34" charset="0"/>
                <a:ea typeface="微软雅黑" pitchFamily="34" charset="-122"/>
                <a:cs typeface="微软雅黑" pitchFamily="34" charset="-120"/>
              </a:rPr>
              <a:t>C.草地面积整体先增后减再增</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.建设用地是主要的碳吸收源</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43.xml><?xml version="1.0" encoding="utf-8"?>
<p:sld xmlns:a="http://schemas.openxmlformats.org/drawingml/2006/main" xmlns:r="http://schemas.openxmlformats.org/officeDocument/2006/relationships" xmlns:p="http://schemas.openxmlformats.org/presentationml/2006/main">
  <p:cSld name="Slide 45&amp;si=45">
    <p:spTree>
      <p:nvGrpSpPr>
        <p:cNvPr id="1" name=""/>
        <p:cNvGrpSpPr/>
        <p:nvPr/>
      </p:nvGrpSpPr>
      <p:grpSpPr>
        <a:xfrm>
          <a:off x="0" y="0"/>
          <a:ext cx="0" cy="0"/>
          <a:chOff x="0" y="0"/>
          <a:chExt cx="0" cy="0"/>
        </a:xfrm>
      </p:grpSpPr>
      <p:sp>
        <p:nvSpPr>
          <p:cNvPr id="2" name="QC_5_AS.60_1#455a7817f?vop=1&amp;pid=4ac3df8da&amp;color=0,0,0&amp;vtp=1&amp;bt=1&amp;bbb=1&amp;hb=1"/>
          <p:cNvSpPr/>
          <p:nvPr/>
        </p:nvSpPr>
        <p:spPr>
          <a:xfrm>
            <a:off x="722376" y="972000"/>
            <a:ext cx="10753344" cy="22405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本题考查材料分析能力。由“土地利用类型的面积变化与碳排放密切相关</a:t>
            </a:r>
            <a:r>
              <a:rPr lang="en-US" altLang="zh-CN" sz="2000" b="0" i="0">
                <a:solidFill>
                  <a:srgbClr val="000000"/>
                </a:solidFill>
                <a:latin typeface="微软雅黑" pitchFamily="34" charset="0"/>
                <a:ea typeface="微软雅黑" pitchFamily="34" charset="-122"/>
                <a:cs typeface="微软雅黑" pitchFamily="34" charset="-120"/>
              </a:rPr>
              <a:t>”及所学知识可</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知</a:t>
            </a:r>
            <a:r>
              <a:rPr lang="en-US" altLang="zh-CN" sz="2000" b="0" i="0" dirty="0">
                <a:solidFill>
                  <a:srgbClr val="000000"/>
                </a:solidFill>
                <a:latin typeface="微软雅黑" pitchFamily="34" charset="0"/>
                <a:ea typeface="微软雅黑" pitchFamily="34" charset="-122"/>
                <a:cs typeface="微软雅黑" pitchFamily="34" charset="-120"/>
              </a:rPr>
              <a:t>，植被是重要的碳吸收源，1990—2020年，宁夏林地碳吸收量不断增长</a:t>
            </a:r>
            <a:r>
              <a:rPr lang="en-US" altLang="zh-CN" sz="2000" b="0" i="0">
                <a:solidFill>
                  <a:srgbClr val="000000"/>
                </a:solidFill>
                <a:latin typeface="微软雅黑" pitchFamily="34" charset="0"/>
                <a:ea typeface="微软雅黑" pitchFamily="34" charset="-122"/>
                <a:cs typeface="微软雅黑" pitchFamily="34" charset="-120"/>
              </a:rPr>
              <a:t>，说明其面积呈不断</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增加的趋势</a:t>
            </a:r>
            <a:r>
              <a:rPr lang="en-US" altLang="zh-CN" sz="2000" b="0" i="0" dirty="0">
                <a:solidFill>
                  <a:srgbClr val="000000"/>
                </a:solidFill>
                <a:latin typeface="微软雅黑" pitchFamily="34" charset="0"/>
                <a:ea typeface="微软雅黑" pitchFamily="34" charset="-122"/>
                <a:cs typeface="微软雅黑" pitchFamily="34" charset="-120"/>
              </a:rPr>
              <a:t>，A正确；由于建筑用地不断增加，宁夏碳排放量不断增长，B错误</a:t>
            </a:r>
            <a:r>
              <a:rPr lang="en-US" altLang="zh-CN" sz="2000" b="0" i="0">
                <a:solidFill>
                  <a:srgbClr val="000000"/>
                </a:solidFill>
                <a:latin typeface="微软雅黑" pitchFamily="34" charset="0"/>
                <a:ea typeface="微软雅黑" pitchFamily="34" charset="-122"/>
                <a:cs typeface="微软雅黑" pitchFamily="34" charset="-120"/>
              </a:rPr>
              <a:t>；草地碳吸收量总</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体上呈波动变化趋势</a:t>
            </a:r>
            <a:r>
              <a:rPr lang="en-US" altLang="zh-CN" sz="2000" b="0" i="0" dirty="0">
                <a:solidFill>
                  <a:srgbClr val="000000"/>
                </a:solidFill>
                <a:latin typeface="微软雅黑" pitchFamily="34" charset="0"/>
                <a:ea typeface="微软雅黑" pitchFamily="34" charset="-122"/>
                <a:cs typeface="微软雅黑" pitchFamily="34" charset="-120"/>
              </a:rPr>
              <a:t>，整体上看有所增加，说明草地面积整体波动增加，C错误</a:t>
            </a:r>
            <a:r>
              <a:rPr lang="en-US" altLang="zh-CN" sz="2000" b="0" i="0">
                <a:solidFill>
                  <a:srgbClr val="000000"/>
                </a:solidFill>
                <a:latin typeface="微软雅黑" pitchFamily="34" charset="0"/>
                <a:ea typeface="微软雅黑" pitchFamily="34" charset="-122"/>
                <a:cs typeface="微软雅黑" pitchFamily="34" charset="-120"/>
              </a:rPr>
              <a:t>；植被是重要的</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碳吸收源</a:t>
            </a:r>
            <a:r>
              <a:rPr lang="en-US" altLang="zh-CN" sz="2000" b="0" i="0" dirty="0">
                <a:solidFill>
                  <a:srgbClr val="000000"/>
                </a:solidFill>
                <a:latin typeface="微软雅黑" pitchFamily="34" charset="0"/>
                <a:ea typeface="微软雅黑" pitchFamily="34" charset="-122"/>
                <a:cs typeface="微软雅黑" pitchFamily="34" charset="-120"/>
              </a:rPr>
              <a:t>，建设用地是主要的碳排放源，D错误。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44.xml><?xml version="1.0" encoding="utf-8"?>
<p:sld xmlns:a="http://schemas.openxmlformats.org/drawingml/2006/main" xmlns:r="http://schemas.openxmlformats.org/officeDocument/2006/relationships" xmlns:p="http://schemas.openxmlformats.org/presentationml/2006/main">
  <p:cSld name="Slide 46&amp;si=46">
    <p:spTree>
      <p:nvGrpSpPr>
        <p:cNvPr id="1" name=""/>
        <p:cNvGrpSpPr/>
        <p:nvPr/>
      </p:nvGrpSpPr>
      <p:grpSpPr>
        <a:xfrm>
          <a:off x="0" y="0"/>
          <a:ext cx="0" cy="0"/>
          <a:chOff x="0" y="0"/>
          <a:chExt cx="0" cy="0"/>
        </a:xfrm>
      </p:grpSpPr>
      <p:sp>
        <p:nvSpPr>
          <p:cNvPr id="2" name="QC_5_BD.61_1#a28f8a90a?pid=4ac3df8da&amp;color=0,0,0&amp;vtp=1&amp;bt=1&amp;bbb=1"/>
          <p:cNvSpPr/>
          <p:nvPr/>
        </p:nvSpPr>
        <p:spPr>
          <a:xfrm>
            <a:off x="722376" y="96926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6.2000年以来宁夏高碳排放区集中在黄河沿线，</a:t>
            </a:r>
            <a:r>
              <a:rPr lang="en-US" altLang="zh-CN" sz="2000" b="0" i="0">
                <a:solidFill>
                  <a:srgbClr val="000000"/>
                </a:solidFill>
                <a:latin typeface="微软雅黑" pitchFamily="34" charset="0"/>
                <a:ea typeface="微软雅黑" pitchFamily="34" charset="-122"/>
                <a:cs typeface="微软雅黑" pitchFamily="34" charset="-120"/>
              </a:rPr>
              <a:t>主要是该区域(</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62_1#a28f8a90a.bracket?pid=4ac3df8da&amp;color=0,0,0&amp;vpa=18&amp;vtp=1"/>
          <p:cNvSpPr/>
          <p:nvPr/>
        </p:nvSpPr>
        <p:spPr>
          <a:xfrm>
            <a:off x="7813739" y="969265"/>
            <a:ext cx="385763"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D</a:t>
            </a:r>
            <a:endParaRPr lang="en-US" altLang="zh-CN" sz="2000" dirty="0"/>
          </a:p>
        </p:txBody>
      </p:sp>
      <p:sp>
        <p:nvSpPr>
          <p:cNvPr id="4" name="QC_5_BD.61_2#a28f8a90a.choices?pid=4ac3df8da&amp;color=0,0,0&amp;vtp=1&amp;bbb=1"/>
          <p:cNvSpPr/>
          <p:nvPr/>
        </p:nvSpPr>
        <p:spPr>
          <a:xfrm>
            <a:off x="722376" y="1430909"/>
            <a:ext cx="10753344" cy="405003"/>
          </a:xfrm>
          <a:prstGeom prst="rect">
            <a:avLst/>
          </a:prstGeom>
          <a:noFill/>
          <a:ln/>
        </p:spPr>
        <p:txBody>
          <a:bodyPr wrap="none" lIns="0" tIns="0" rIns="0" bIns="0" rtlCol="0" anchor="t"/>
          <a:lstStyle/>
          <a:p>
            <a:pPr latinLnBrk="1">
              <a:lnSpc>
                <a:spcPts val="3600"/>
              </a:lnSpc>
              <a:tabLst>
                <a:tab pos="2761029" algn="l"/>
                <a:tab pos="5483957" algn="l"/>
                <a:tab pos="8219586"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.植被覆盖度较低</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B.气温升高幅度大</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C.水域碳排放量高</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.工业发展速度快</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45.xml><?xml version="1.0" encoding="utf-8"?>
<p:sld xmlns:a="http://schemas.openxmlformats.org/drawingml/2006/main" xmlns:r="http://schemas.openxmlformats.org/officeDocument/2006/relationships" xmlns:p="http://schemas.openxmlformats.org/presentationml/2006/main">
  <p:cSld name="Slide 47&amp;si=47">
    <p:spTree>
      <p:nvGrpSpPr>
        <p:cNvPr id="1" name=""/>
        <p:cNvGrpSpPr/>
        <p:nvPr/>
      </p:nvGrpSpPr>
      <p:grpSpPr>
        <a:xfrm>
          <a:off x="0" y="0"/>
          <a:ext cx="0" cy="0"/>
          <a:chOff x="0" y="0"/>
          <a:chExt cx="0" cy="0"/>
        </a:xfrm>
      </p:grpSpPr>
      <p:sp>
        <p:nvSpPr>
          <p:cNvPr id="2" name="QC_5_AS.63_1#a28f8a90a?vop=1&amp;pid=4ac3df8da&amp;color=0,0,0&amp;vtp=1&amp;bt=1&amp;bbb=1&amp;hb=1"/>
          <p:cNvSpPr/>
          <p:nvPr/>
        </p:nvSpPr>
        <p:spPr>
          <a:xfrm>
            <a:off x="722376" y="972000"/>
            <a:ext cx="10753344" cy="22405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本题考查影响碳排放的因素。由材料可知，黄河由西向东北流过宁夏，</a:t>
            </a:r>
            <a:r>
              <a:rPr lang="en-US" altLang="zh-CN" sz="2000" b="0" i="0">
                <a:solidFill>
                  <a:srgbClr val="000000"/>
                </a:solidFill>
                <a:latin typeface="微软雅黑" pitchFamily="34" charset="0"/>
                <a:ea typeface="微软雅黑" pitchFamily="34" charset="-122"/>
                <a:cs typeface="微软雅黑" pitchFamily="34" charset="-120"/>
              </a:rPr>
              <a:t>黄河沿岸水源充足，</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是宁夏重要的生产生活场所</a:t>
            </a:r>
            <a:r>
              <a:rPr lang="en-US" altLang="zh-CN" sz="2000" b="0" i="0" dirty="0">
                <a:solidFill>
                  <a:srgbClr val="000000"/>
                </a:solidFill>
                <a:latin typeface="微软雅黑" pitchFamily="34" charset="0"/>
                <a:ea typeface="微软雅黑" pitchFamily="34" charset="-122"/>
                <a:cs typeface="微软雅黑" pitchFamily="34" charset="-120"/>
              </a:rPr>
              <a:t>，由图可知，2000年以来建设用地碳排放增长快速</a:t>
            </a:r>
            <a:r>
              <a:rPr lang="en-US" altLang="zh-CN" sz="2000" b="0" i="0">
                <a:solidFill>
                  <a:srgbClr val="000000"/>
                </a:solidFill>
                <a:latin typeface="微软雅黑" pitchFamily="34" charset="0"/>
                <a:ea typeface="微软雅黑" pitchFamily="34" charset="-122"/>
                <a:cs typeface="微软雅黑" pitchFamily="34" charset="-120"/>
              </a:rPr>
              <a:t>，说明黄河沿岸</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工业发展迅速</a:t>
            </a:r>
            <a:r>
              <a:rPr lang="en-US" altLang="zh-CN" sz="2000" b="0" i="0" dirty="0">
                <a:solidFill>
                  <a:srgbClr val="000000"/>
                </a:solidFill>
                <a:latin typeface="微软雅黑" pitchFamily="34" charset="0"/>
                <a:ea typeface="微软雅黑" pitchFamily="34" charset="-122"/>
                <a:cs typeface="微软雅黑" pitchFamily="34" charset="-120"/>
              </a:rPr>
              <a:t>，使得黄河沿线成为宁夏高碳排放区，D正确；宁夏地处干旱半干旱区</a:t>
            </a:r>
            <a:r>
              <a:rPr lang="en-US" altLang="zh-CN" sz="2000" b="0" i="0">
                <a:solidFill>
                  <a:srgbClr val="000000"/>
                </a:solidFill>
                <a:latin typeface="微软雅黑" pitchFamily="34" charset="0"/>
                <a:ea typeface="微软雅黑" pitchFamily="34" charset="-122"/>
                <a:cs typeface="微软雅黑" pitchFamily="34" charset="-120"/>
              </a:rPr>
              <a:t>，整体植被</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覆盖度较低</a:t>
            </a:r>
            <a:r>
              <a:rPr lang="en-US" altLang="zh-CN" sz="2000" b="0" i="0" dirty="0">
                <a:solidFill>
                  <a:srgbClr val="000000"/>
                </a:solidFill>
                <a:latin typeface="微软雅黑" pitchFamily="34" charset="0"/>
                <a:ea typeface="微软雅黑" pitchFamily="34" charset="-122"/>
                <a:cs typeface="微软雅黑" pitchFamily="34" charset="-120"/>
              </a:rPr>
              <a:t>，A错误；无法得知宁夏各区域气温变化幅度，B错误；水域是重要的碳吸收源</a:t>
            </a:r>
            <a:r>
              <a:rPr lang="en-US" altLang="zh-CN" sz="2000" b="0" i="0">
                <a:solidFill>
                  <a:srgbClr val="000000"/>
                </a:solidFill>
                <a:latin typeface="微软雅黑" pitchFamily="34" charset="0"/>
                <a:ea typeface="微软雅黑" pitchFamily="34" charset="-122"/>
                <a:cs typeface="微软雅黑" pitchFamily="34" charset="-120"/>
              </a:rPr>
              <a:t>，黄河</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具有碳汇作用</a:t>
            </a:r>
            <a:r>
              <a:rPr lang="en-US" altLang="zh-CN" sz="2000" b="0" i="0" dirty="0">
                <a:solidFill>
                  <a:srgbClr val="000000"/>
                </a:solidFill>
                <a:latin typeface="微软雅黑" pitchFamily="34" charset="0"/>
                <a:ea typeface="微软雅黑" pitchFamily="34" charset="-122"/>
                <a:cs typeface="微软雅黑" pitchFamily="34" charset="-120"/>
              </a:rPr>
              <a:t>，C错误。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46.xml><?xml version="1.0" encoding="utf-8"?>
<p:sld xmlns:a="http://schemas.openxmlformats.org/drawingml/2006/main" xmlns:r="http://schemas.openxmlformats.org/officeDocument/2006/relationships" xmlns:p="http://schemas.openxmlformats.org/presentationml/2006/main">
  <p:cSld name="Slide 48&amp;si=48">
    <p:spTree>
      <p:nvGrpSpPr>
        <p:cNvPr id="1" name=""/>
        <p:cNvGrpSpPr/>
        <p:nvPr/>
      </p:nvGrpSpPr>
      <p:grpSpPr>
        <a:xfrm>
          <a:off x="0" y="0"/>
          <a:ext cx="0" cy="0"/>
          <a:chOff x="0" y="0"/>
          <a:chExt cx="0" cy="0"/>
        </a:xfrm>
      </p:grpSpPr>
      <p:sp>
        <p:nvSpPr>
          <p:cNvPr id="2" name="QC_5_BD.64_1#5b0a5332d?pid=4ac3df8da&amp;color=0,0,0&amp;vtp=1&amp;bt=1&amp;bbb=1"/>
          <p:cNvSpPr/>
          <p:nvPr/>
        </p:nvSpPr>
        <p:spPr>
          <a:xfrm>
            <a:off x="722376" y="96926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7.为减少碳排放量，</a:t>
            </a:r>
            <a:r>
              <a:rPr lang="en-US" altLang="zh-CN" sz="2000" b="0" i="0">
                <a:solidFill>
                  <a:srgbClr val="000000"/>
                </a:solidFill>
                <a:latin typeface="微软雅黑" pitchFamily="34" charset="0"/>
                <a:ea typeface="微软雅黑" pitchFamily="34" charset="-122"/>
                <a:cs typeface="微软雅黑" pitchFamily="34" charset="-120"/>
              </a:rPr>
              <a:t>宁夏黄河沿线高碳排放区可以(</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65_1#5b0a5332d.bracket?pid=4ac3df8da&amp;color=0,0,0&amp;vpa=19&amp;vtp=1"/>
          <p:cNvSpPr/>
          <p:nvPr/>
        </p:nvSpPr>
        <p:spPr>
          <a:xfrm>
            <a:off x="6467539" y="969265"/>
            <a:ext cx="357188"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B</a:t>
            </a:r>
            <a:endParaRPr lang="en-US" altLang="zh-CN" sz="2000" dirty="0"/>
          </a:p>
        </p:txBody>
      </p:sp>
      <p:sp>
        <p:nvSpPr>
          <p:cNvPr id="4" name="QC_5_BD.64_2#5b0a5332d.choices?pid=4ac3df8da&amp;color=0,0,0&amp;vtp=1&amp;bbb=1"/>
          <p:cNvSpPr/>
          <p:nvPr/>
        </p:nvSpPr>
        <p:spPr>
          <a:xfrm>
            <a:off x="722376" y="1436497"/>
            <a:ext cx="10753344" cy="843153"/>
          </a:xfrm>
          <a:prstGeom prst="rect">
            <a:avLst/>
          </a:prstGeom>
          <a:noFill/>
          <a:ln/>
        </p:spPr>
        <p:txBody>
          <a:bodyPr wrap="none" lIns="0" tIns="0" rIns="0" bIns="0" rtlCol="0" anchor="t"/>
          <a:lstStyle/>
          <a:p>
            <a:pPr latinLnBrk="1">
              <a:lnSpc>
                <a:spcPts val="3600"/>
              </a:lnSpc>
              <a:tabLst>
                <a:tab pos="5483957" algn="l"/>
              </a:tabLst>
            </a:pPr>
            <a:r>
              <a:rPr lang="en-US" altLang="zh-CN" sz="2000" b="0" i="0" dirty="0">
                <a:solidFill>
                  <a:srgbClr val="000000"/>
                </a:solidFill>
                <a:latin typeface="微软雅黑" pitchFamily="34" charset="0"/>
                <a:ea typeface="微软雅黑" pitchFamily="34" charset="-122"/>
                <a:cs typeface="微软雅黑" pitchFamily="34" charset="-120"/>
              </a:rPr>
              <a:t>A.将人口</a:t>
            </a:r>
            <a:r>
              <a:rPr lang="en-US" altLang="zh-CN" sz="2000" b="0" i="0">
                <a:solidFill>
                  <a:srgbClr val="000000"/>
                </a:solidFill>
                <a:latin typeface="微软雅黑" pitchFamily="34" charset="0"/>
                <a:ea typeface="微软雅黑" pitchFamily="34" charset="-122"/>
                <a:cs typeface="微软雅黑" pitchFamily="34" charset="-120"/>
              </a:rPr>
              <a:t>、产业搬迁至南部</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.优化土地利用结构</a:t>
            </a:r>
            <a:endParaRPr lang="en-US" altLang="zh-CN" sz="2000" dirty="0"/>
          </a:p>
          <a:p>
            <a:pPr latinLnBrk="1">
              <a:lnSpc>
                <a:spcPts val="3400"/>
              </a:lnSpc>
              <a:tabLst>
                <a:tab pos="5483957" algn="l"/>
              </a:tabLst>
            </a:pPr>
            <a:r>
              <a:rPr lang="en-US" altLang="zh-CN" sz="2000" b="0" i="0">
                <a:solidFill>
                  <a:srgbClr val="000000"/>
                </a:solidFill>
                <a:latin typeface="微软雅黑" pitchFamily="34" charset="0"/>
                <a:ea typeface="微软雅黑" pitchFamily="34" charset="-122"/>
                <a:cs typeface="微软雅黑" pitchFamily="34" charset="-120"/>
              </a:rPr>
              <a:t>C.减少对自然资源的开发</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.将林地转化为建设用地</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47.xml><?xml version="1.0" encoding="utf-8"?>
<p:sld xmlns:a="http://schemas.openxmlformats.org/drawingml/2006/main" xmlns:r="http://schemas.openxmlformats.org/officeDocument/2006/relationships" xmlns:p="http://schemas.openxmlformats.org/presentationml/2006/main">
  <p:cSld name="Slide 49&amp;si=49">
    <p:spTree>
      <p:nvGrpSpPr>
        <p:cNvPr id="1" name=""/>
        <p:cNvGrpSpPr/>
        <p:nvPr/>
      </p:nvGrpSpPr>
      <p:grpSpPr>
        <a:xfrm>
          <a:off x="0" y="0"/>
          <a:ext cx="0" cy="0"/>
          <a:chOff x="0" y="0"/>
          <a:chExt cx="0" cy="0"/>
        </a:xfrm>
      </p:grpSpPr>
      <p:sp>
        <p:nvSpPr>
          <p:cNvPr id="2" name="QC_5_AS.66_1#5b0a5332d?vop=1&amp;pid=4ac3df8da&amp;color=0,0,0&amp;vtp=1&amp;bt=1&amp;bbb=1&amp;hb=1"/>
          <p:cNvSpPr/>
          <p:nvPr/>
        </p:nvSpPr>
        <p:spPr>
          <a:xfrm>
            <a:off x="722376" y="972000"/>
            <a:ext cx="10753344" cy="26977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本题考查碳减排措施。由上题分析可知，宁夏黄河沿线是人口和产业聚集地</a:t>
            </a:r>
            <a:r>
              <a:rPr lang="en-US" altLang="zh-CN" sz="2000" b="0" i="0">
                <a:solidFill>
                  <a:srgbClr val="000000"/>
                </a:solidFill>
                <a:latin typeface="微软雅黑" pitchFamily="34" charset="0"/>
                <a:ea typeface="微软雅黑" pitchFamily="34" charset="-122"/>
                <a:cs typeface="微软雅黑" pitchFamily="34" charset="-120"/>
              </a:rPr>
              <a:t>，工业快速发</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展使得建设用地增加</a:t>
            </a:r>
            <a:r>
              <a:rPr lang="en-US" altLang="zh-CN" sz="2000" b="0" i="0" dirty="0">
                <a:solidFill>
                  <a:srgbClr val="000000"/>
                </a:solidFill>
                <a:latin typeface="微软雅黑" pitchFamily="34" charset="0"/>
                <a:ea typeface="微软雅黑" pitchFamily="34" charset="-122"/>
                <a:cs typeface="微软雅黑" pitchFamily="34" charset="-120"/>
              </a:rPr>
              <a:t>，导致碳排放量增加，为减少碳排放量，当地应优化土地利用结构</a:t>
            </a:r>
            <a:r>
              <a:rPr lang="en-US" altLang="zh-CN" sz="2000" b="0" i="0">
                <a:solidFill>
                  <a:srgbClr val="000000"/>
                </a:solidFill>
                <a:latin typeface="微软雅黑" pitchFamily="34" charset="0"/>
                <a:ea typeface="微软雅黑" pitchFamily="34" charset="-122"/>
                <a:cs typeface="微软雅黑" pitchFamily="34" charset="-120"/>
              </a:rPr>
              <a:t>，控制建</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设用地面积和开发强度</a:t>
            </a:r>
            <a:r>
              <a:rPr lang="en-US" altLang="zh-CN" sz="2000" b="0" i="0" dirty="0">
                <a:solidFill>
                  <a:srgbClr val="000000"/>
                </a:solidFill>
                <a:latin typeface="微软雅黑" pitchFamily="34" charset="0"/>
                <a:ea typeface="微软雅黑" pitchFamily="34" charset="-122"/>
                <a:cs typeface="微软雅黑" pitchFamily="34" charset="-120"/>
              </a:rPr>
              <a:t>，提高土地集约利用效率，B正确；宁夏南部水源条件差</a:t>
            </a:r>
            <a:r>
              <a:rPr lang="en-US" altLang="zh-CN" sz="2000" b="0" i="0">
                <a:solidFill>
                  <a:srgbClr val="000000"/>
                </a:solidFill>
                <a:latin typeface="微软雅黑" pitchFamily="34" charset="0"/>
                <a:ea typeface="微软雅黑" pitchFamily="34" charset="-122"/>
                <a:cs typeface="微软雅黑" pitchFamily="34" charset="-120"/>
              </a:rPr>
              <a:t>，不宜大规模进</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行开发</a:t>
            </a:r>
            <a:r>
              <a:rPr lang="en-US" altLang="zh-CN" sz="2000" b="0" i="0" dirty="0">
                <a:solidFill>
                  <a:srgbClr val="000000"/>
                </a:solidFill>
                <a:latin typeface="微软雅黑" pitchFamily="34" charset="0"/>
                <a:ea typeface="微软雅黑" pitchFamily="34" charset="-122"/>
                <a:cs typeface="微软雅黑" pitchFamily="34" charset="-120"/>
              </a:rPr>
              <a:t>，所以将人口、产业搬迁至南部不合适，A错误；</a:t>
            </a:r>
            <a:r>
              <a:rPr lang="en-US" altLang="zh-CN" sz="2000" b="0" i="0">
                <a:solidFill>
                  <a:srgbClr val="000000"/>
                </a:solidFill>
                <a:latin typeface="微软雅黑" pitchFamily="34" charset="0"/>
                <a:ea typeface="微软雅黑" pitchFamily="34" charset="-122"/>
                <a:cs typeface="微软雅黑" pitchFamily="34" charset="-120"/>
              </a:rPr>
              <a:t>应立足区域能源资源富集的优越条件，</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大力发挥煤</a:t>
            </a:r>
            <a:r>
              <a:rPr lang="en-US" altLang="zh-CN" sz="2000" b="0" i="0" dirty="0">
                <a:solidFill>
                  <a:srgbClr val="000000"/>
                </a:solidFill>
                <a:latin typeface="微软雅黑" pitchFamily="34" charset="0"/>
                <a:ea typeface="微软雅黑" pitchFamily="34" charset="-122"/>
                <a:cs typeface="微软雅黑" pitchFamily="34" charset="-120"/>
              </a:rPr>
              <a:t>、风、光等多种能源综合开发优势，提高清洁能源占比，以减少碳排放，C错误</a:t>
            </a:r>
            <a:r>
              <a:rPr lang="en-US" altLang="zh-CN" sz="2000" b="0" i="0">
                <a:solidFill>
                  <a:srgbClr val="000000"/>
                </a:solidFill>
                <a:latin typeface="微软雅黑" pitchFamily="34" charset="0"/>
                <a:ea typeface="微软雅黑" pitchFamily="34" charset="-122"/>
                <a:cs typeface="微软雅黑" pitchFamily="34" charset="-120"/>
              </a:rPr>
              <a:t>；将</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林地转化为建设用地</a:t>
            </a:r>
            <a:r>
              <a:rPr lang="en-US" altLang="zh-CN" sz="2000" b="0" i="0" dirty="0">
                <a:solidFill>
                  <a:srgbClr val="000000"/>
                </a:solidFill>
                <a:latin typeface="微软雅黑" pitchFamily="34" charset="0"/>
                <a:ea typeface="微软雅黑" pitchFamily="34" charset="-122"/>
                <a:cs typeface="微软雅黑" pitchFamily="34" charset="-120"/>
              </a:rPr>
              <a:t>，会增加碳排放量，D错误。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48.xml><?xml version="1.0" encoding="utf-8"?>
<p:sld xmlns:a="http://schemas.openxmlformats.org/drawingml/2006/main" xmlns:r="http://schemas.openxmlformats.org/officeDocument/2006/relationships" xmlns:p="http://schemas.openxmlformats.org/presentationml/2006/main">
  <p:cSld name="Slide 50&amp;si=50">
    <p:spTree>
      <p:nvGrpSpPr>
        <p:cNvPr id="1" name=""/>
        <p:cNvGrpSpPr/>
        <p:nvPr/>
      </p:nvGrpSpPr>
      <p:grpSpPr>
        <a:xfrm>
          <a:off x="0" y="0"/>
          <a:ext cx="0" cy="0"/>
          <a:chOff x="0" y="0"/>
          <a:chExt cx="0" cy="0"/>
        </a:xfrm>
      </p:grpSpPr>
    </p:spTree>
  </p:cSld>
  <p:clrMapOvr>
    <a:masterClrMapping/>
  </p:clrMapOvr>
  <p:transition>
    <p:fade/>
  </p:transition>
</p:sld>
</file>

<file path=ppt/slides/slide5.xml><?xml version="1.0" encoding="utf-8"?>
<p:sld xmlns:a="http://schemas.openxmlformats.org/drawingml/2006/main" xmlns:r="http://schemas.openxmlformats.org/officeDocument/2006/relationships" xmlns:p="http://schemas.openxmlformats.org/presentationml/2006/main">
  <p:cSld name="Slide 6&amp;si=6">
    <p:spTree>
      <p:nvGrpSpPr>
        <p:cNvPr id="1" name=""/>
        <p:cNvGrpSpPr/>
        <p:nvPr/>
      </p:nvGrpSpPr>
      <p:grpSpPr>
        <a:xfrm>
          <a:off x="0" y="0"/>
          <a:ext cx="0" cy="0"/>
          <a:chOff x="0" y="0"/>
          <a:chExt cx="0" cy="0"/>
        </a:xfrm>
      </p:grpSpPr>
      <p:sp>
        <p:nvSpPr>
          <p:cNvPr id="2" name="QM_5_BD.5_1#8854b5728?pid=b252d5094&amp;color=0,0,0&amp;vtp=1&amp;bt=1&amp;bbb=1&amp;hb=1"/>
          <p:cNvSpPr/>
          <p:nvPr/>
        </p:nvSpPr>
        <p:spPr>
          <a:xfrm>
            <a:off x="722376" y="972000"/>
            <a:ext cx="10753344" cy="17575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仿宋" pitchFamily="34" charset="0"/>
                <a:ea typeface="仿宋" pitchFamily="34" charset="-122"/>
                <a:cs typeface="仿宋" pitchFamily="34" charset="-120"/>
              </a:rPr>
              <a:t>[河南南阳一中2024高二期中]</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楷体" pitchFamily="34" charset="-122"/>
                <a:cs typeface="微软雅黑" pitchFamily="34" charset="-120"/>
              </a:rPr>
              <a:t>研究发现</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广东省</a:t>
            </a:r>
            <a:r>
              <a:rPr lang="en-US" altLang="zh-CN" sz="2000" b="0" i="0">
                <a:solidFill>
                  <a:srgbClr val="000000"/>
                </a:solidFill>
                <a:latin typeface="Times New Roman" pitchFamily="34" charset="0"/>
                <a:ea typeface="KaiTi" pitchFamily="34" charset="-122"/>
                <a:cs typeface="Times New Roman" pitchFamily="34" charset="-120"/>
              </a:rPr>
              <a:t>2</a:t>
            </a:r>
            <a:r>
              <a:rPr lang="en-US" altLang="zh-CN" sz="2000" b="0" i="0">
                <a:solidFill>
                  <a:srgbClr val="000000"/>
                </a:solidFill>
                <a:latin typeface="微软雅黑" pitchFamily="34" charset="0"/>
                <a:ea typeface="楷体" pitchFamily="34" charset="-122"/>
                <a:cs typeface="微软雅黑" pitchFamily="34" charset="-120"/>
              </a:rPr>
              <a:t>月的降水和气温在空间变化上具有相当的同步</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性</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时间上有明显的年代际变化特征</a:t>
            </a:r>
            <a:r>
              <a:rPr lang="en-US" altLang="zh-CN" sz="2000" b="0" i="0" dirty="0">
                <a:solidFill>
                  <a:srgbClr val="000000"/>
                </a:solidFill>
                <a:latin typeface="Times New Roman" pitchFamily="34" charset="0"/>
                <a:ea typeface="KaiTi" pitchFamily="34" charset="-122"/>
                <a:cs typeface="Times New Roman" pitchFamily="34" charset="-120"/>
              </a:rPr>
              <a:t>。1961—1981</a:t>
            </a:r>
            <a:r>
              <a:rPr lang="en-US" altLang="zh-CN" sz="2000" b="0" i="0" dirty="0">
                <a:solidFill>
                  <a:srgbClr val="000000"/>
                </a:solidFill>
                <a:latin typeface="微软雅黑" pitchFamily="34" charset="0"/>
                <a:ea typeface="楷体" pitchFamily="34" charset="-122"/>
                <a:cs typeface="微软雅黑" pitchFamily="34" charset="-120"/>
              </a:rPr>
              <a:t>年和</a:t>
            </a:r>
            <a:r>
              <a:rPr lang="en-US" altLang="zh-CN" sz="2000" b="0" i="0">
                <a:solidFill>
                  <a:srgbClr val="000000"/>
                </a:solidFill>
                <a:latin typeface="Times New Roman" pitchFamily="34" charset="0"/>
                <a:ea typeface="KaiTi" pitchFamily="34" charset="-122"/>
                <a:cs typeface="Times New Roman" pitchFamily="34" charset="-120"/>
              </a:rPr>
              <a:t>1999—2019</a:t>
            </a:r>
            <a:r>
              <a:rPr lang="en-US" altLang="zh-CN" sz="2000" b="0" i="0">
                <a:solidFill>
                  <a:srgbClr val="000000"/>
                </a:solidFill>
                <a:latin typeface="微软雅黑" pitchFamily="34" charset="0"/>
                <a:ea typeface="楷体" pitchFamily="34" charset="-122"/>
                <a:cs typeface="微软雅黑" pitchFamily="34" charset="-120"/>
              </a:rPr>
              <a:t>年两个年代际为主要的降水偏</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少时段</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其中第一时段</a:t>
            </a:r>
            <a:r>
              <a:rPr lang="en-US" altLang="zh-CN" sz="2000" b="0" i="0" dirty="0">
                <a:solidFill>
                  <a:srgbClr val="000000"/>
                </a:solidFill>
                <a:latin typeface="Times New Roman" pitchFamily="34" charset="0"/>
                <a:ea typeface="KaiTi" pitchFamily="34" charset="-122"/>
                <a:cs typeface="Times New Roman" pitchFamily="34" charset="-120"/>
              </a:rPr>
              <a:t>（1961—1981</a:t>
            </a:r>
            <a:r>
              <a:rPr lang="en-US" altLang="zh-CN" sz="2000" b="0" i="0" dirty="0">
                <a:solidFill>
                  <a:srgbClr val="000000"/>
                </a:solidFill>
                <a:latin typeface="微软雅黑" pitchFamily="34" charset="0"/>
                <a:ea typeface="楷体" pitchFamily="34" charset="-122"/>
                <a:cs typeface="微软雅黑" pitchFamily="34" charset="-120"/>
              </a:rPr>
              <a:t>年</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降水偏少</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气温偏低</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第二时段</a:t>
            </a:r>
            <a:r>
              <a:rPr lang="en-US" altLang="zh-CN" sz="2000" b="0" i="0" dirty="0">
                <a:solidFill>
                  <a:srgbClr val="000000"/>
                </a:solidFill>
                <a:latin typeface="Times New Roman" pitchFamily="34" charset="0"/>
                <a:ea typeface="KaiTi" pitchFamily="34" charset="-122"/>
                <a:cs typeface="Times New Roman" pitchFamily="34" charset="-120"/>
              </a:rPr>
              <a:t>（1999—2019</a:t>
            </a:r>
            <a:r>
              <a:rPr lang="en-US" altLang="zh-CN" sz="2000" b="0" i="0" dirty="0">
                <a:solidFill>
                  <a:srgbClr val="000000"/>
                </a:solidFill>
                <a:latin typeface="微软雅黑" pitchFamily="34" charset="0"/>
                <a:ea typeface="楷体" pitchFamily="34" charset="-122"/>
                <a:cs typeface="微软雅黑" pitchFamily="34" charset="-120"/>
              </a:rPr>
              <a:t>年</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降水</a:t>
            </a:r>
          </a:p>
          <a:p>
            <a:pPr latinLnBrk="1">
              <a:lnSpc>
                <a:spcPts val="3400"/>
              </a:lnSpc>
            </a:pPr>
            <a:r>
              <a:rPr lang="en-US" altLang="zh-CN" sz="2000" b="0" i="0">
                <a:solidFill>
                  <a:srgbClr val="000000"/>
                </a:solidFill>
                <a:latin typeface="微软雅黑" pitchFamily="34" charset="0"/>
                <a:ea typeface="楷体" pitchFamily="34" charset="-122"/>
                <a:cs typeface="微软雅黑" pitchFamily="34" charset="-120"/>
              </a:rPr>
              <a:t>偏少</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气温偏高</a:t>
            </a:r>
            <a:r>
              <a:rPr lang="en-US" altLang="zh-CN" sz="2000" b="0" i="0" dirty="0">
                <a:solidFill>
                  <a:srgbClr val="000000"/>
                </a:solidFill>
                <a:latin typeface="Times New Roman" pitchFamily="34" charset="0"/>
                <a:ea typeface="KaiTi" pitchFamily="34" charset="-122"/>
                <a:cs typeface="Times New Roman" pitchFamily="34" charset="-120"/>
              </a:rPr>
              <a:t>。据此完成下面小题。</a:t>
            </a:r>
            <a:endParaRPr lang="en-US" altLang="zh-CN" sz="2000" dirty="0"/>
          </a:p>
        </p:txBody>
      </p:sp>
      <p:sp>
        <p:nvSpPr>
          <p:cNvPr id="3" name="QC_6_BD.6_1#951497061?pid=8854b5728&amp;color=0,0,0&amp;vtp=1&amp;bbb=1"/>
          <p:cNvSpPr/>
          <p:nvPr/>
        </p:nvSpPr>
        <p:spPr>
          <a:xfrm>
            <a:off x="722376" y="278365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2.由第一时段到第二时段，广东省2</a:t>
            </a:r>
            <a:r>
              <a:rPr lang="en-US" altLang="zh-CN" sz="2000" b="0" i="0">
                <a:solidFill>
                  <a:srgbClr val="000000"/>
                </a:solidFill>
                <a:latin typeface="微软雅黑" pitchFamily="34" charset="0"/>
                <a:ea typeface="微软雅黑" pitchFamily="34" charset="-122"/>
                <a:cs typeface="微软雅黑" pitchFamily="34" charset="-120"/>
              </a:rPr>
              <a:t>月气候变化为(</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4" name="QC_6_AN.7_1#951497061.bracket?pid=8854b5728&amp;color=0,0,0&amp;vpa=2&amp;vtp=1"/>
          <p:cNvSpPr/>
          <p:nvPr/>
        </p:nvSpPr>
        <p:spPr>
          <a:xfrm>
            <a:off x="6350064" y="2783655"/>
            <a:ext cx="385763"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D</a:t>
            </a:r>
            <a:endParaRPr lang="en-US" altLang="zh-CN" sz="2000" dirty="0"/>
          </a:p>
        </p:txBody>
      </p:sp>
      <p:sp>
        <p:nvSpPr>
          <p:cNvPr id="5" name="QC_6_BD.6_2#951497061.choices?pid=8854b5728&amp;color=0,0,0&amp;vtp=1&amp;bbb=1"/>
          <p:cNvSpPr/>
          <p:nvPr/>
        </p:nvSpPr>
        <p:spPr>
          <a:xfrm>
            <a:off x="722376" y="3240855"/>
            <a:ext cx="10753344" cy="405003"/>
          </a:xfrm>
          <a:prstGeom prst="rect">
            <a:avLst/>
          </a:prstGeom>
          <a:noFill/>
          <a:ln/>
        </p:spPr>
        <p:txBody>
          <a:bodyPr wrap="none" lIns="0" tIns="0" rIns="0" bIns="0" rtlCol="0" anchor="t"/>
          <a:lstStyle/>
          <a:p>
            <a:pPr latinLnBrk="1">
              <a:lnSpc>
                <a:spcPts val="3600"/>
              </a:lnSpc>
              <a:tabLst>
                <a:tab pos="2761029" algn="l"/>
                <a:tab pos="5483957" algn="l"/>
                <a:tab pos="8219586"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.由暖干向冷干转变</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B.由冷湿向暖湿转变</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C.由冷干向暖湿转变</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.由冷干向暖干转变</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Lst>
  </p:timing>
</p:sld>
</file>

<file path=ppt/slides/slide6.xml><?xml version="1.0" encoding="utf-8"?>
<p:sld xmlns:a="http://schemas.openxmlformats.org/drawingml/2006/main" xmlns:r="http://schemas.openxmlformats.org/officeDocument/2006/relationships" xmlns:p="http://schemas.openxmlformats.org/presentationml/2006/main">
  <p:cSld name="Slide 7&amp;si=7">
    <p:spTree>
      <p:nvGrpSpPr>
        <p:cNvPr id="1" name=""/>
        <p:cNvGrpSpPr/>
        <p:nvPr/>
      </p:nvGrpSpPr>
      <p:grpSpPr>
        <a:xfrm>
          <a:off x="0" y="0"/>
          <a:ext cx="0" cy="0"/>
          <a:chOff x="0" y="0"/>
          <a:chExt cx="0" cy="0"/>
        </a:xfrm>
      </p:grpSpPr>
      <p:sp>
        <p:nvSpPr>
          <p:cNvPr id="2" name="QC_6_AS.8_1#951497061?vop=1&amp;pid=8854b5728&amp;color=0,0,0&amp;vtp=1&amp;bt=1&amp;bbb=1&amp;hb=1"/>
          <p:cNvSpPr/>
          <p:nvPr/>
        </p:nvSpPr>
        <p:spPr>
          <a:xfrm>
            <a:off x="722376" y="972000"/>
            <a:ext cx="10753344" cy="13261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本题考查读取和分析材料信息能力。由材料可知，第一时段（1961—1981年）</a:t>
            </a:r>
            <a:r>
              <a:rPr lang="en-US" altLang="zh-CN" sz="2000" b="0" i="0">
                <a:solidFill>
                  <a:srgbClr val="000000"/>
                </a:solidFill>
                <a:latin typeface="微软雅黑" pitchFamily="34" charset="0"/>
                <a:ea typeface="微软雅黑" pitchFamily="34" charset="-122"/>
                <a:cs typeface="微软雅黑" pitchFamily="34" charset="-120"/>
              </a:rPr>
              <a:t>降水偏少，</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气温偏低</a:t>
            </a:r>
            <a:r>
              <a:rPr lang="en-US" altLang="zh-CN" sz="2000" b="0" i="0" dirty="0">
                <a:solidFill>
                  <a:srgbClr val="000000"/>
                </a:solidFill>
                <a:latin typeface="微软雅黑" pitchFamily="34" charset="0"/>
                <a:ea typeface="微软雅黑" pitchFamily="34" charset="-122"/>
                <a:cs typeface="微软雅黑" pitchFamily="34" charset="-120"/>
              </a:rPr>
              <a:t>，故气候冷干；第二时段（1999—2019年）降水偏少，气温偏高，故气候暖干</a:t>
            </a:r>
            <a:r>
              <a:rPr lang="en-US" altLang="zh-CN" sz="2000" b="0" i="0">
                <a:solidFill>
                  <a:srgbClr val="000000"/>
                </a:solidFill>
                <a:latin typeface="微软雅黑" pitchFamily="34" charset="0"/>
                <a:ea typeface="微软雅黑" pitchFamily="34" charset="-122"/>
                <a:cs typeface="微软雅黑" pitchFamily="34" charset="-120"/>
              </a:rPr>
              <a:t>。故由</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第一时段到第二时段</a:t>
            </a:r>
            <a:r>
              <a:rPr lang="en-US" altLang="zh-CN" sz="2000" b="0" i="0" dirty="0">
                <a:solidFill>
                  <a:srgbClr val="000000"/>
                </a:solidFill>
                <a:latin typeface="微软雅黑" pitchFamily="34" charset="0"/>
                <a:ea typeface="微软雅黑" pitchFamily="34" charset="-122"/>
                <a:cs typeface="微软雅黑" pitchFamily="34" charset="-120"/>
              </a:rPr>
              <a:t>，广东省2月的气候由冷干向暖干转变，D正确，A、B、C错误。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7.xml><?xml version="1.0" encoding="utf-8"?>
<p:sld xmlns:a="http://schemas.openxmlformats.org/drawingml/2006/main" xmlns:r="http://schemas.openxmlformats.org/officeDocument/2006/relationships" xmlns:p="http://schemas.openxmlformats.org/presentationml/2006/main">
  <p:cSld name="Slide 8&amp;si=8">
    <p:spTree>
      <p:nvGrpSpPr>
        <p:cNvPr id="1" name=""/>
        <p:cNvGrpSpPr/>
        <p:nvPr/>
      </p:nvGrpSpPr>
      <p:grpSpPr>
        <a:xfrm>
          <a:off x="0" y="0"/>
          <a:ext cx="0" cy="0"/>
          <a:chOff x="0" y="0"/>
          <a:chExt cx="0" cy="0"/>
        </a:xfrm>
      </p:grpSpPr>
      <p:sp>
        <p:nvSpPr>
          <p:cNvPr id="2" name="QC_6_BD.9_1#10193fc01?pid=8854b5728&amp;color=0,0,0&amp;vtp=1&amp;bt=1&amp;bbb=1"/>
          <p:cNvSpPr/>
          <p:nvPr/>
        </p:nvSpPr>
        <p:spPr>
          <a:xfrm>
            <a:off x="722376" y="96926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3.从第一时段到第二时段，广东省2</a:t>
            </a:r>
            <a:r>
              <a:rPr lang="en-US" altLang="zh-CN" sz="2000" b="0" i="0">
                <a:solidFill>
                  <a:srgbClr val="000000"/>
                </a:solidFill>
                <a:latin typeface="微软雅黑" pitchFamily="34" charset="0"/>
                <a:ea typeface="微软雅黑" pitchFamily="34" charset="-122"/>
                <a:cs typeface="微软雅黑" pitchFamily="34" charset="-120"/>
              </a:rPr>
              <a:t>月的气候转变对广东省地理环境产生的影响是(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6_AN.10_1#10193fc01.bracket?pid=8854b5728&amp;color=0,0,0&amp;vpa=3&amp;vtp=1"/>
          <p:cNvSpPr/>
          <p:nvPr/>
        </p:nvSpPr>
        <p:spPr>
          <a:xfrm>
            <a:off x="9918764" y="969265"/>
            <a:ext cx="374650"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A</a:t>
            </a:r>
            <a:endParaRPr lang="en-US" altLang="zh-CN" sz="2000" dirty="0"/>
          </a:p>
        </p:txBody>
      </p:sp>
      <p:sp>
        <p:nvSpPr>
          <p:cNvPr id="4" name="QC_6_BD.9_2#10193fc01.choices?pid=8854b5728&amp;color=0,0,0&amp;vtp=1&amp;bbb=1"/>
          <p:cNvSpPr/>
          <p:nvPr/>
        </p:nvSpPr>
        <p:spPr>
          <a:xfrm>
            <a:off x="722376" y="1436497"/>
            <a:ext cx="10753344" cy="843153"/>
          </a:xfrm>
          <a:prstGeom prst="rect">
            <a:avLst/>
          </a:prstGeom>
          <a:noFill/>
          <a:ln/>
        </p:spPr>
        <p:txBody>
          <a:bodyPr wrap="none" lIns="0" tIns="0" rIns="0" bIns="0" rtlCol="0" anchor="t"/>
          <a:lstStyle/>
          <a:p>
            <a:pPr latinLnBrk="1">
              <a:lnSpc>
                <a:spcPts val="3600"/>
              </a:lnSpc>
              <a:tabLst>
                <a:tab pos="5483957"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.热带作物种植界线北移</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.冬季取暖设备使用频繁</a:t>
            </a:r>
            <a:endParaRPr lang="en-US" altLang="zh-CN" sz="2000" dirty="0"/>
          </a:p>
          <a:p>
            <a:pPr latinLnBrk="1">
              <a:lnSpc>
                <a:spcPts val="3400"/>
              </a:lnSpc>
              <a:tabLst>
                <a:tab pos="5483957" algn="l"/>
              </a:tabLst>
            </a:pPr>
            <a:r>
              <a:rPr lang="en-US" altLang="zh-CN" sz="2000" b="0" i="0">
                <a:solidFill>
                  <a:srgbClr val="000000"/>
                </a:solidFill>
                <a:latin typeface="微软雅黑" pitchFamily="34" charset="0"/>
                <a:ea typeface="微软雅黑" pitchFamily="34" charset="-122"/>
                <a:cs typeface="微软雅黑" pitchFamily="34" charset="-120"/>
              </a:rPr>
              <a:t>C.常绿阔叶林大面积缩小</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.河流流量季节变化增大</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8.xml><?xml version="1.0" encoding="utf-8"?>
<p:sld xmlns:a="http://schemas.openxmlformats.org/drawingml/2006/main" xmlns:r="http://schemas.openxmlformats.org/officeDocument/2006/relationships" xmlns:p="http://schemas.openxmlformats.org/presentationml/2006/main">
  <p:cSld name="Slide 9&amp;si=9">
    <p:spTree>
      <p:nvGrpSpPr>
        <p:cNvPr id="1" name=""/>
        <p:cNvGrpSpPr/>
        <p:nvPr/>
      </p:nvGrpSpPr>
      <p:grpSpPr>
        <a:xfrm>
          <a:off x="0" y="0"/>
          <a:ext cx="0" cy="0"/>
          <a:chOff x="0" y="0"/>
          <a:chExt cx="0" cy="0"/>
        </a:xfrm>
      </p:grpSpPr>
      <p:sp>
        <p:nvSpPr>
          <p:cNvPr id="2" name="QC_6_AS.11_1#10193fc01?vop=1&amp;pid=8854b5728&amp;color=0,0,0&amp;vtp=1&amp;bt=1&amp;bbb=1&amp;hb=1"/>
          <p:cNvSpPr/>
          <p:nvPr/>
        </p:nvSpPr>
        <p:spPr>
          <a:xfrm>
            <a:off x="722376" y="972000"/>
            <a:ext cx="10753344" cy="17833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本题考查气候变化对地理环境的影响。根据上题分析可知，由第一时段到第二时段</a:t>
            </a:r>
            <a:r>
              <a:rPr lang="en-US" altLang="zh-CN" sz="2000" b="0" i="0">
                <a:solidFill>
                  <a:srgbClr val="000000"/>
                </a:solidFill>
                <a:latin typeface="微软雅黑" pitchFamily="34" charset="0"/>
                <a:ea typeface="微软雅黑" pitchFamily="34" charset="-122"/>
                <a:cs typeface="微软雅黑" pitchFamily="34" charset="-120"/>
              </a:rPr>
              <a:t>，广东</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省</a:t>
            </a:r>
            <a:r>
              <a:rPr lang="en-US" altLang="zh-CN" sz="2000" b="0" i="0" dirty="0">
                <a:solidFill>
                  <a:srgbClr val="000000"/>
                </a:solidFill>
                <a:latin typeface="微软雅黑" pitchFamily="34" charset="0"/>
                <a:ea typeface="微软雅黑" pitchFamily="34" charset="-122"/>
                <a:cs typeface="微软雅黑" pitchFamily="34" charset="-120"/>
              </a:rPr>
              <a:t>2月的气候由冷干向暖干转变，气候呈变暖趋势，故热带作物种植界线北移</a:t>
            </a:r>
            <a:r>
              <a:rPr lang="en-US" altLang="zh-CN" sz="2000" b="0" i="0">
                <a:solidFill>
                  <a:srgbClr val="000000"/>
                </a:solidFill>
                <a:latin typeface="微软雅黑" pitchFamily="34" charset="0"/>
                <a:ea typeface="微软雅黑" pitchFamily="34" charset="-122"/>
                <a:cs typeface="微软雅黑" pitchFamily="34" charset="-120"/>
              </a:rPr>
              <a:t>，冬季取暖设备使</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用减少</a:t>
            </a:r>
            <a:r>
              <a:rPr lang="en-US" altLang="zh-CN" sz="2000" b="0" i="0" dirty="0">
                <a:solidFill>
                  <a:srgbClr val="000000"/>
                </a:solidFill>
                <a:latin typeface="微软雅黑" pitchFamily="34" charset="0"/>
                <a:ea typeface="微软雅黑" pitchFamily="34" charset="-122"/>
                <a:cs typeface="微软雅黑" pitchFamily="34" charset="-120"/>
              </a:rPr>
              <a:t>，常绿阔叶林面积扩大，A正确，B、C错误；大气降水是广东河流的主要补给水源</a:t>
            </a:r>
            <a:r>
              <a:rPr lang="en-US" altLang="zh-CN" sz="2000" b="0" i="0">
                <a:solidFill>
                  <a:srgbClr val="000000"/>
                </a:solidFill>
                <a:latin typeface="微软雅黑" pitchFamily="34" charset="0"/>
                <a:ea typeface="微软雅黑" pitchFamily="34" charset="-122"/>
                <a:cs typeface="微软雅黑" pitchFamily="34" charset="-120"/>
              </a:rPr>
              <a:t>，材料</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信息未反映出降水的季节变化特点</a:t>
            </a:r>
            <a:r>
              <a:rPr lang="en-US" altLang="zh-CN" sz="2000" b="0" i="0" dirty="0">
                <a:solidFill>
                  <a:srgbClr val="000000"/>
                </a:solidFill>
                <a:latin typeface="微软雅黑" pitchFamily="34" charset="0"/>
                <a:ea typeface="微软雅黑" pitchFamily="34" charset="-122"/>
                <a:cs typeface="微软雅黑" pitchFamily="34" charset="-120"/>
              </a:rPr>
              <a:t>，因此不能判断河流流量季节变化情况，D错误。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9.xml><?xml version="1.0" encoding="utf-8"?>
<p:sld xmlns:a="http://schemas.openxmlformats.org/drawingml/2006/main" xmlns:r="http://schemas.openxmlformats.org/officeDocument/2006/relationships" xmlns:p="http://schemas.openxmlformats.org/presentationml/2006/main">
  <p:cSld name="Slide 10&amp;si=10">
    <p:spTree>
      <p:nvGrpSpPr>
        <p:cNvPr id="1" name=""/>
        <p:cNvGrpSpPr/>
        <p:nvPr/>
      </p:nvGrpSpPr>
      <p:grpSpPr>
        <a:xfrm>
          <a:off x="0" y="0"/>
          <a:ext cx="0" cy="0"/>
          <a:chOff x="0" y="0"/>
          <a:chExt cx="0" cy="0"/>
        </a:xfrm>
      </p:grpSpPr>
      <p:sp>
        <p:nvSpPr>
          <p:cNvPr id="2" name="QC_6_AS.11_2#10193fc01?vop=1&amp;pid=8854b5728&amp;color=0,0,0&amp;mp=1&amp;vtp=1&amp;bt=1&amp;bbb=1&amp;hb=1"/>
          <p:cNvSpPr/>
          <p:nvPr/>
        </p:nvSpPr>
        <p:spPr>
          <a:xfrm>
            <a:off x="722376" y="972000"/>
            <a:ext cx="10753344" cy="1313434"/>
          </a:xfrm>
          <a:prstGeom prst="rect">
            <a:avLst/>
          </a:prstGeom>
          <a:noFill/>
          <a:ln/>
        </p:spPr>
        <p:txBody>
          <a:bodyPr wrap="none" lIns="0" tIns="0" rIns="0" bIns="0" rtlCol="0" anchor="t"/>
          <a:lstStyle/>
          <a:p>
            <a:pPr algn="l" latinLnBrk="1">
              <a:lnSpc>
                <a:spcPts val="3600"/>
              </a:lnSpc>
            </a:pPr>
            <a:r>
              <a:rPr lang="en-US" altLang="zh-CN" sz="2000" b="1" i="0" dirty="0">
                <a:solidFill>
                  <a:srgbClr val="000000"/>
                </a:solidFill>
                <a:latin typeface="微软雅黑" pitchFamily="34" charset="0"/>
                <a:ea typeface="微软雅黑" pitchFamily="34" charset="-122"/>
                <a:cs typeface="微软雅黑" pitchFamily="34" charset="-120"/>
              </a:rPr>
              <a:t>【知识拓展】</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气候变化是指气候平均状态随时间的变化，即气候平均状态和离差（距平</a:t>
            </a:r>
            <a:r>
              <a:rPr lang="en-US" altLang="zh-CN" sz="2000" b="0" i="0">
                <a:solidFill>
                  <a:srgbClr val="000000"/>
                </a:solidFill>
                <a:latin typeface="微软雅黑" pitchFamily="34" charset="0"/>
                <a:ea typeface="微软雅黑" pitchFamily="34" charset="-122"/>
                <a:cs typeface="微软雅黑" pitchFamily="34" charset="-120"/>
              </a:rPr>
              <a:t>）两者</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中的一个或两个一起出现了统计意义上的显著变化</a:t>
            </a:r>
            <a:r>
              <a:rPr lang="en-US" altLang="zh-CN" sz="2000" b="0" i="0" dirty="0">
                <a:solidFill>
                  <a:srgbClr val="000000"/>
                </a:solidFill>
                <a:latin typeface="微软雅黑" pitchFamily="34" charset="0"/>
                <a:ea typeface="微软雅黑" pitchFamily="34" charset="-122"/>
                <a:cs typeface="微软雅黑" pitchFamily="34" charset="-120"/>
              </a:rPr>
              <a:t>。离差值越大，表明气候变化的幅度越大</a:t>
            </a:r>
            <a:r>
              <a:rPr lang="en-US" altLang="zh-CN" sz="2000" b="0" i="0">
                <a:solidFill>
                  <a:srgbClr val="000000"/>
                </a:solidFill>
                <a:latin typeface="微软雅黑" pitchFamily="34" charset="0"/>
                <a:ea typeface="微软雅黑" pitchFamily="34" charset="-122"/>
                <a:cs typeface="微软雅黑" pitchFamily="34" charset="-120"/>
              </a:rPr>
              <a:t>，气</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候状态越不稳定</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1</TotalTime>
  <Words>1832</Words>
  <Application>Microsoft Office PowerPoint</Application>
  <PresentationFormat>宽屏</PresentationFormat>
  <Paragraphs>259</Paragraphs>
  <Slides>48</Slides>
  <Notes>48</Notes>
  <HiddenSlides>0</HiddenSlides>
  <MMClips>0</MMClips>
  <ScaleCrop>false</ScaleCrop>
  <HeadingPairs>
    <vt:vector size="6" baseType="variant">
      <vt:variant>
        <vt:lpstr>已用的字体</vt:lpstr>
      </vt:variant>
      <vt:variant>
        <vt:i4>8</vt:i4>
      </vt:variant>
      <vt:variant>
        <vt:lpstr>主题</vt:lpstr>
      </vt:variant>
      <vt:variant>
        <vt:i4>1</vt:i4>
      </vt:variant>
      <vt:variant>
        <vt:lpstr>幻灯片标题</vt:lpstr>
      </vt:variant>
      <vt:variant>
        <vt:i4>48</vt:i4>
      </vt:variant>
    </vt:vector>
  </HeadingPairs>
  <TitlesOfParts>
    <vt:vector size="57" baseType="lpstr">
      <vt:lpstr>仿宋</vt:lpstr>
      <vt:lpstr>汉仪舒圆黑简体</vt:lpstr>
      <vt:lpstr>SimHei</vt:lpstr>
      <vt:lpstr>SimSun</vt:lpstr>
      <vt:lpstr>微软雅黑</vt:lpstr>
      <vt:lpstr>Arial</vt:lpstr>
      <vt:lpstr>Cambria Math</vt:lpstr>
      <vt:lpstr>Times New Roman</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subject/>
  <dc:creator/>
  <cp:keywords/>
  <dc:description/>
  <cp:lastModifiedBy>Administrator</cp:lastModifiedBy>
  <cp:revision>2</cp:revision>
  <dcterms:created xsi:type="dcterms:W3CDTF">2025-10-22T05:16:37Z</dcterms:created>
  <dcterms:modified xsi:type="dcterms:W3CDTF">2025-10-22T05:24:18Z</dcterms:modified>
  <cp:category/>
  <cp:contentStatus/>
</cp:coreProperties>
</file>